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Source Sans Pro Bold" charset="1" panose="020B0703030403020204"/>
      <p:regular r:id="rId24"/>
    </p:embeddedFont>
    <p:embeddedFont>
      <p:font typeface="Source Sans Pro" charset="1" panose="020B0503030403020204"/>
      <p:regular r:id="rId25"/>
    </p:embeddedFont>
    <p:embeddedFont>
      <p:font typeface="Cormorant SC" charset="1" panose="00000500000000000000"/>
      <p:regular r:id="rId26"/>
    </p:embeddedFont>
    <p:embeddedFont>
      <p:font typeface="Cormorant SC Bold" charset="1" panose="00000800000000000000"/>
      <p:regular r:id="rId27"/>
    </p:embeddedFont>
    <p:embeddedFont>
      <p:font typeface="Open Sans Bold" charset="1" panose="020B0806030504020204"/>
      <p:regular r:id="rId28"/>
    </p:embeddedFont>
    <p:embeddedFont>
      <p:font typeface="Arimo" charset="1" panose="020B0604020202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Relationship Id="rId7" Target="../media/image35.png" Type="http://schemas.openxmlformats.org/officeDocument/2006/relationships/image"/><Relationship Id="rId8" Target="../media/image36.png" Type="http://schemas.openxmlformats.org/officeDocument/2006/relationships/image"/><Relationship Id="rId9" Target="../media/image3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38.pn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Relationship Id="rId6" Target="../media/image41.png" Type="http://schemas.openxmlformats.org/officeDocument/2006/relationships/image"/><Relationship Id="rId7" Target="../media/image42.png" Type="http://schemas.openxmlformats.org/officeDocument/2006/relationships/image"/><Relationship Id="rId8" Target="../media/image43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4.png" Type="http://schemas.openxmlformats.org/officeDocument/2006/relationships/image"/><Relationship Id="rId6" Target="../media/image45.png" Type="http://schemas.openxmlformats.org/officeDocument/2006/relationships/image"/><Relationship Id="rId7" Target="../media/image46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7.png" Type="http://schemas.openxmlformats.org/officeDocument/2006/relationships/image"/><Relationship Id="rId6" Target="../media/image48.png" Type="http://schemas.openxmlformats.org/officeDocument/2006/relationships/image"/><Relationship Id="rId7" Target="../media/image49.svg" Type="http://schemas.openxmlformats.org/officeDocument/2006/relationships/image"/><Relationship Id="rId8" Target="../media/image50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2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53.png" Type="http://schemas.openxmlformats.org/officeDocument/2006/relationships/image"/><Relationship Id="rId8" Target="../media/image5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jpeg" Type="http://schemas.openxmlformats.org/officeDocument/2006/relationships/image"/><Relationship Id="rId7" Target="../media/image9.jpeg" Type="http://schemas.openxmlformats.org/officeDocument/2006/relationships/image"/><Relationship Id="rId8" Target="../media/image10.jpe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pn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1.png" Type="http://schemas.openxmlformats.org/officeDocument/2006/relationships/image"/><Relationship Id="rId12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jpe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4.jpeg" Type="http://schemas.openxmlformats.org/officeDocument/2006/relationships/image"/><Relationship Id="rId6" Target="../media/image25.jpeg" Type="http://schemas.openxmlformats.org/officeDocument/2006/relationships/image"/><Relationship Id="rId7" Target="../media/image26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Relationship Id="rId8" Target="../media/image32.png" Type="http://schemas.openxmlformats.org/officeDocument/2006/relationships/image"/><Relationship Id="rId9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3281348" y="6140533"/>
            <a:ext cx="11025177" cy="0"/>
          </a:xfrm>
          <a:prstGeom prst="line">
            <a:avLst/>
          </a:prstGeom>
          <a:ln cap="flat" w="9525">
            <a:solidFill>
              <a:srgbClr val="8C756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71125" y="6051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8" y="0"/>
                </a:lnTo>
                <a:lnTo>
                  <a:pt x="2858778" y="2858777"/>
                </a:lnTo>
                <a:lnTo>
                  <a:pt x="0" y="28587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299647" y="8637076"/>
            <a:ext cx="2415741" cy="2415741"/>
          </a:xfrm>
          <a:custGeom>
            <a:avLst/>
            <a:gdLst/>
            <a:ahLst/>
            <a:cxnLst/>
            <a:rect r="r" b="b" t="t" l="l"/>
            <a:pathLst>
              <a:path h="2415741" w="2415741">
                <a:moveTo>
                  <a:pt x="0" y="0"/>
                </a:moveTo>
                <a:lnTo>
                  <a:pt x="2415741" y="0"/>
                </a:lnTo>
                <a:lnTo>
                  <a:pt x="2415741" y="2415741"/>
                </a:lnTo>
                <a:lnTo>
                  <a:pt x="0" y="24157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00381" y="87144"/>
            <a:ext cx="6753269" cy="2525881"/>
          </a:xfrm>
          <a:custGeom>
            <a:avLst/>
            <a:gdLst/>
            <a:ahLst/>
            <a:cxnLst/>
            <a:rect r="r" b="b" t="t" l="l"/>
            <a:pathLst>
              <a:path h="2525881" w="6753269">
                <a:moveTo>
                  <a:pt x="0" y="0"/>
                </a:moveTo>
                <a:lnTo>
                  <a:pt x="6753269" y="0"/>
                </a:lnTo>
                <a:lnTo>
                  <a:pt x="6753269" y="2525881"/>
                </a:lnTo>
                <a:lnTo>
                  <a:pt x="0" y="25258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567846" y="-1128389"/>
            <a:ext cx="6659654" cy="665965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FC8BE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902649" y="-980911"/>
            <a:ext cx="6324851" cy="632485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2F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524128" y="-828577"/>
            <a:ext cx="5551038" cy="555103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45465" t="0" r="-45465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213694" y="7121594"/>
            <a:ext cx="3949638" cy="389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b="true">
                <a:solidFill>
                  <a:srgbClr val="201E1E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Encadré par :  </a:t>
            </a:r>
            <a:r>
              <a:rPr lang="en-US" sz="2299">
                <a:solidFill>
                  <a:srgbClr val="201E1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Prof. Imad sassi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63324" y="2517775"/>
            <a:ext cx="9227383" cy="262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01E1E"/>
                </a:solidFill>
                <a:latin typeface="Cormorant SC"/>
                <a:ea typeface="Cormorant SC"/>
                <a:cs typeface="Cormorant SC"/>
                <a:sym typeface="Cormorant SC"/>
              </a:rPr>
              <a:t>LA MODE À L’ÈRE DES DONNÉES : ANALYSE DES TEND</a:t>
            </a:r>
            <a:r>
              <a:rPr lang="en-US" sz="5000">
                <a:solidFill>
                  <a:srgbClr val="201E1E"/>
                </a:solidFill>
                <a:latin typeface="Cormorant SC"/>
                <a:ea typeface="Cormorant SC"/>
                <a:cs typeface="Cormorant SC"/>
                <a:sym typeface="Cormorant SC"/>
              </a:rPr>
              <a:t>ANCES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67839" y="5305839"/>
            <a:ext cx="3018354" cy="412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01E1E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 Module : web Mining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02830" y="6524377"/>
            <a:ext cx="2325053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201E1E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Présenté par :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01E1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Anouar BOUZHAR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01E1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Hamza KHOLTI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01E1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Boutaina Bendaoud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01E1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Aya Salim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-829289" y="6562477"/>
            <a:ext cx="4494365" cy="4610252"/>
            <a:chOff x="0" y="0"/>
            <a:chExt cx="792369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92369" cy="812800"/>
            </a:xfrm>
            <a:custGeom>
              <a:avLst/>
              <a:gdLst/>
              <a:ahLst/>
              <a:cxnLst/>
              <a:rect r="r" b="b" t="t" l="l"/>
              <a:pathLst>
                <a:path h="812800" w="792369">
                  <a:moveTo>
                    <a:pt x="396184" y="0"/>
                  </a:moveTo>
                  <a:cubicBezTo>
                    <a:pt x="177378" y="0"/>
                    <a:pt x="0" y="181951"/>
                    <a:pt x="0" y="406400"/>
                  </a:cubicBezTo>
                  <a:cubicBezTo>
                    <a:pt x="0" y="630849"/>
                    <a:pt x="177378" y="812800"/>
                    <a:pt x="396184" y="812800"/>
                  </a:cubicBezTo>
                  <a:cubicBezTo>
                    <a:pt x="614991" y="812800"/>
                    <a:pt x="792369" y="630849"/>
                    <a:pt x="792369" y="406400"/>
                  </a:cubicBezTo>
                  <a:cubicBezTo>
                    <a:pt x="792369" y="181951"/>
                    <a:pt x="614991" y="0"/>
                    <a:pt x="396184" y="0"/>
                  </a:cubicBezTo>
                  <a:close/>
                </a:path>
              </a:pathLst>
            </a:custGeom>
            <a:solidFill>
              <a:srgbClr val="CFC8BE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4285" y="38100"/>
              <a:ext cx="6438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-829289" y="6678363"/>
            <a:ext cx="4378479" cy="4378479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2F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-561447" y="6946205"/>
            <a:ext cx="3842795" cy="3842795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25000" r="0" b="-2500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10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220208" y="342605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LES MODÈLES UTILISÉ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6300" y="1237566"/>
            <a:ext cx="97566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CLASSIFICATION DES DESCRIPTIONS DES ARTICLES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6731" y="2541475"/>
            <a:ext cx="17994539" cy="5204051"/>
            <a:chOff x="0" y="0"/>
            <a:chExt cx="23992718" cy="69387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1024900"/>
              <a:ext cx="12270931" cy="4189611"/>
            </a:xfrm>
            <a:custGeom>
              <a:avLst/>
              <a:gdLst/>
              <a:ahLst/>
              <a:cxnLst/>
              <a:rect r="r" b="b" t="t" l="l"/>
              <a:pathLst>
                <a:path h="4189611" w="12270931">
                  <a:moveTo>
                    <a:pt x="0" y="0"/>
                  </a:moveTo>
                  <a:lnTo>
                    <a:pt x="12270931" y="0"/>
                  </a:lnTo>
                  <a:lnTo>
                    <a:pt x="12270931" y="4189610"/>
                  </a:lnTo>
                  <a:lnTo>
                    <a:pt x="0" y="41896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7042" t="0" r="0" b="0"/>
              </a:stretch>
            </a:blipFill>
          </p:spPr>
        </p:sp>
        <p:grpSp>
          <p:nvGrpSpPr>
            <p:cNvPr name="Group 12" id="12"/>
            <p:cNvGrpSpPr/>
            <p:nvPr/>
          </p:nvGrpSpPr>
          <p:grpSpPr>
            <a:xfrm rot="0">
              <a:off x="5308243" y="1706898"/>
              <a:ext cx="6599388" cy="841131"/>
              <a:chOff x="0" y="0"/>
              <a:chExt cx="1260025" cy="160598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260025" cy="160598"/>
              </a:xfrm>
              <a:custGeom>
                <a:avLst/>
                <a:gdLst/>
                <a:ahLst/>
                <a:cxnLst/>
                <a:rect r="r" b="b" t="t" l="l"/>
                <a:pathLst>
                  <a:path h="160598" w="1260025">
                    <a:moveTo>
                      <a:pt x="0" y="0"/>
                    </a:moveTo>
                    <a:lnTo>
                      <a:pt x="1260025" y="0"/>
                    </a:lnTo>
                    <a:lnTo>
                      <a:pt x="1260025" y="160598"/>
                    </a:lnTo>
                    <a:lnTo>
                      <a:pt x="0" y="16059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CFC8BE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1260025" cy="18917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sp>
          <p:nvSpPr>
            <p:cNvPr name="AutoShape 15" id="15"/>
            <p:cNvSpPr/>
            <p:nvPr/>
          </p:nvSpPr>
          <p:spPr>
            <a:xfrm>
              <a:off x="11907631" y="2127463"/>
              <a:ext cx="2531915" cy="1797359"/>
            </a:xfrm>
            <a:prstGeom prst="line">
              <a:avLst/>
            </a:prstGeom>
            <a:ln cap="flat" w="52556">
              <a:solidFill>
                <a:srgbClr val="CFC8BE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4439546" y="2642567"/>
              <a:ext cx="3903731" cy="2418241"/>
            </a:xfrm>
            <a:custGeom>
              <a:avLst/>
              <a:gdLst/>
              <a:ahLst/>
              <a:cxnLst/>
              <a:rect r="r" b="b" t="t" l="l"/>
              <a:pathLst>
                <a:path h="2418241" w="3903731">
                  <a:moveTo>
                    <a:pt x="0" y="0"/>
                  </a:moveTo>
                  <a:lnTo>
                    <a:pt x="3903731" y="0"/>
                  </a:lnTo>
                  <a:lnTo>
                    <a:pt x="3903731" y="2418240"/>
                  </a:lnTo>
                  <a:lnTo>
                    <a:pt x="0" y="2418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AutoShape 17" id="17"/>
            <p:cNvSpPr/>
            <p:nvPr/>
          </p:nvSpPr>
          <p:spPr>
            <a:xfrm flipV="true">
              <a:off x="18343277" y="955525"/>
              <a:ext cx="1425235" cy="2896162"/>
            </a:xfrm>
            <a:prstGeom prst="line">
              <a:avLst/>
            </a:prstGeom>
            <a:ln cap="flat" w="52556">
              <a:solidFill>
                <a:srgbClr val="CFC8BE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8" id="18"/>
            <p:cNvSpPr/>
            <p:nvPr/>
          </p:nvSpPr>
          <p:spPr>
            <a:xfrm flipV="true">
              <a:off x="18343277" y="2899727"/>
              <a:ext cx="1685495" cy="951960"/>
            </a:xfrm>
            <a:prstGeom prst="line">
              <a:avLst/>
            </a:prstGeom>
            <a:ln cap="flat" w="52556">
              <a:solidFill>
                <a:srgbClr val="CFC8BE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9" id="19"/>
            <p:cNvSpPr/>
            <p:nvPr/>
          </p:nvSpPr>
          <p:spPr>
            <a:xfrm>
              <a:off x="18343277" y="3851687"/>
              <a:ext cx="1979036" cy="992242"/>
            </a:xfrm>
            <a:prstGeom prst="line">
              <a:avLst/>
            </a:prstGeom>
            <a:ln cap="flat" w="52556">
              <a:solidFill>
                <a:srgbClr val="CFC8BE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20" id="20"/>
            <p:cNvSpPr/>
            <p:nvPr/>
          </p:nvSpPr>
          <p:spPr>
            <a:xfrm>
              <a:off x="18343277" y="3851687"/>
              <a:ext cx="1425235" cy="2765842"/>
            </a:xfrm>
            <a:prstGeom prst="line">
              <a:avLst/>
            </a:prstGeom>
            <a:ln cap="flat" w="52556">
              <a:solidFill>
                <a:srgbClr val="CFC8BE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2389163" y="2159642"/>
              <a:ext cx="1480170" cy="1480170"/>
            </a:xfrm>
            <a:custGeom>
              <a:avLst/>
              <a:gdLst/>
              <a:ahLst/>
              <a:cxnLst/>
              <a:rect r="r" b="b" t="t" l="l"/>
              <a:pathLst>
                <a:path h="1480170" w="1480170">
                  <a:moveTo>
                    <a:pt x="0" y="0"/>
                  </a:moveTo>
                  <a:lnTo>
                    <a:pt x="1480170" y="0"/>
                  </a:lnTo>
                  <a:lnTo>
                    <a:pt x="1480170" y="1480170"/>
                  </a:lnTo>
                  <a:lnTo>
                    <a:pt x="0" y="14801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2414951" y="4055045"/>
              <a:ext cx="1577767" cy="1577767"/>
            </a:xfrm>
            <a:custGeom>
              <a:avLst/>
              <a:gdLst/>
              <a:ahLst/>
              <a:cxnLst/>
              <a:rect r="r" b="b" t="t" l="l"/>
              <a:pathLst>
                <a:path h="1577767" w="1577767">
                  <a:moveTo>
                    <a:pt x="0" y="0"/>
                  </a:moveTo>
                  <a:lnTo>
                    <a:pt x="1577767" y="0"/>
                  </a:lnTo>
                  <a:lnTo>
                    <a:pt x="1577767" y="1577768"/>
                  </a:lnTo>
                  <a:lnTo>
                    <a:pt x="0" y="15777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2193349" y="0"/>
              <a:ext cx="1528969" cy="1528969"/>
            </a:xfrm>
            <a:custGeom>
              <a:avLst/>
              <a:gdLst/>
              <a:ahLst/>
              <a:cxnLst/>
              <a:rect r="r" b="b" t="t" l="l"/>
              <a:pathLst>
                <a:path h="1528969" w="1528969">
                  <a:moveTo>
                    <a:pt x="0" y="0"/>
                  </a:moveTo>
                  <a:lnTo>
                    <a:pt x="1528969" y="0"/>
                  </a:lnTo>
                  <a:lnTo>
                    <a:pt x="1528969" y="1528969"/>
                  </a:lnTo>
                  <a:lnTo>
                    <a:pt x="0" y="15289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19768512" y="653370"/>
              <a:ext cx="2188976" cy="623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24"/>
                </a:lnSpc>
              </a:pPr>
              <a:r>
                <a:rPr lang="en-US" b="true" sz="3207">
                  <a:solidFill>
                    <a:srgbClr val="0664E2"/>
                  </a:solidFill>
                  <a:latin typeface="Cormorant SC Bold"/>
                  <a:ea typeface="Cormorant SC Bold"/>
                  <a:cs typeface="Cormorant SC Bold"/>
                  <a:sym typeface="Cormorant SC Bold"/>
                </a:rPr>
                <a:t>T-SHIRT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20028772" y="2597572"/>
              <a:ext cx="2188976" cy="623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24"/>
                </a:lnSpc>
              </a:pPr>
              <a:r>
                <a:rPr lang="en-US" b="true" sz="3207">
                  <a:solidFill>
                    <a:srgbClr val="0664E2"/>
                  </a:solidFill>
                  <a:latin typeface="Cormorant SC Bold"/>
                  <a:ea typeface="Cormorant SC Bold"/>
                  <a:cs typeface="Cormorant SC Bold"/>
                  <a:sym typeface="Cormorant SC Bold"/>
                </a:rPr>
                <a:t>SHOES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20322313" y="4541773"/>
              <a:ext cx="2188976" cy="623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24"/>
                </a:lnSpc>
              </a:pPr>
              <a:r>
                <a:rPr lang="en-US" b="true" sz="3207">
                  <a:solidFill>
                    <a:srgbClr val="0664E2"/>
                  </a:solidFill>
                  <a:latin typeface="Cormorant SC Bold"/>
                  <a:ea typeface="Cormorant SC Bold"/>
                  <a:cs typeface="Cormorant SC Bold"/>
                  <a:sym typeface="Cormorant SC Bold"/>
                </a:rPr>
                <a:t>JACKET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9768512" y="6315373"/>
              <a:ext cx="2188976" cy="623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24"/>
                </a:lnSpc>
              </a:pPr>
              <a:r>
                <a:rPr lang="en-US" b="true" sz="3207">
                  <a:solidFill>
                    <a:srgbClr val="0664E2"/>
                  </a:solidFill>
                  <a:latin typeface="Cormorant SC Bold"/>
                  <a:ea typeface="Cormorant SC Bold"/>
                  <a:cs typeface="Cormorant SC Bold"/>
                  <a:sym typeface="Cormorant SC Bold"/>
                </a:rPr>
                <a:t>....</a:t>
              </a: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11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69325" y="0"/>
            <a:ext cx="2909734" cy="4463707"/>
          </a:xfrm>
          <a:custGeom>
            <a:avLst/>
            <a:gdLst/>
            <a:ahLst/>
            <a:cxnLst/>
            <a:rect r="r" b="b" t="t" l="l"/>
            <a:pathLst>
              <a:path h="4463707" w="2909734">
                <a:moveTo>
                  <a:pt x="0" y="0"/>
                </a:moveTo>
                <a:lnTo>
                  <a:pt x="2909734" y="0"/>
                </a:lnTo>
                <a:lnTo>
                  <a:pt x="2909734" y="4463707"/>
                </a:lnTo>
                <a:lnTo>
                  <a:pt x="0" y="4463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96848" y="3149418"/>
            <a:ext cx="3369807" cy="943546"/>
          </a:xfrm>
          <a:custGeom>
            <a:avLst/>
            <a:gdLst/>
            <a:ahLst/>
            <a:cxnLst/>
            <a:rect r="r" b="b" t="t" l="l"/>
            <a:pathLst>
              <a:path h="943546" w="3369807">
                <a:moveTo>
                  <a:pt x="0" y="0"/>
                </a:moveTo>
                <a:lnTo>
                  <a:pt x="3369807" y="0"/>
                </a:lnTo>
                <a:lnTo>
                  <a:pt x="3369807" y="943546"/>
                </a:lnTo>
                <a:lnTo>
                  <a:pt x="0" y="9435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96848" y="1956180"/>
            <a:ext cx="2587809" cy="955112"/>
            <a:chOff x="0" y="0"/>
            <a:chExt cx="3450412" cy="12734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83823" cy="1273483"/>
            </a:xfrm>
            <a:custGeom>
              <a:avLst/>
              <a:gdLst/>
              <a:ahLst/>
              <a:cxnLst/>
              <a:rect r="r" b="b" t="t" l="l"/>
              <a:pathLst>
                <a:path h="1273483" w="1783823">
                  <a:moveTo>
                    <a:pt x="0" y="0"/>
                  </a:moveTo>
                  <a:lnTo>
                    <a:pt x="1783823" y="0"/>
                  </a:lnTo>
                  <a:lnTo>
                    <a:pt x="1783823" y="1273483"/>
                  </a:lnTo>
                  <a:lnTo>
                    <a:pt x="0" y="127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6889" t="0" r="-48982" b="-4750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146883" y="335794"/>
              <a:ext cx="1303529" cy="611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2"/>
                </a:lnSpc>
              </a:pPr>
              <a:r>
                <a:rPr lang="en-US" sz="3099" b="true">
                  <a:solidFill>
                    <a:srgbClr val="8C756A"/>
                  </a:solidFill>
                  <a:latin typeface="Cormorant SC Bold"/>
                  <a:ea typeface="Cormorant SC Bold"/>
                  <a:cs typeface="Cormorant SC Bold"/>
                  <a:sym typeface="Cormorant SC Bold"/>
                </a:rPr>
                <a:t>SAM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>
            <a:off x="3384657" y="2433737"/>
            <a:ext cx="2122570" cy="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>
            <a:off x="4166655" y="3621191"/>
            <a:ext cx="1340571" cy="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1300493" y="4560246"/>
            <a:ext cx="5647398" cy="5615443"/>
          </a:xfrm>
          <a:custGeom>
            <a:avLst/>
            <a:gdLst/>
            <a:ahLst/>
            <a:cxnLst/>
            <a:rect r="r" b="b" t="t" l="l"/>
            <a:pathLst>
              <a:path h="5615443" w="5647398">
                <a:moveTo>
                  <a:pt x="0" y="0"/>
                </a:moveTo>
                <a:lnTo>
                  <a:pt x="5647398" y="0"/>
                </a:lnTo>
                <a:lnTo>
                  <a:pt x="5647398" y="5615442"/>
                </a:lnTo>
                <a:lnTo>
                  <a:pt x="0" y="56154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248" t="0" r="-2433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475038" y="5143500"/>
            <a:ext cx="10064377" cy="5032188"/>
          </a:xfrm>
          <a:custGeom>
            <a:avLst/>
            <a:gdLst/>
            <a:ahLst/>
            <a:cxnLst/>
            <a:rect r="r" b="b" t="t" l="l"/>
            <a:pathLst>
              <a:path h="5032188" w="10064377">
                <a:moveTo>
                  <a:pt x="0" y="0"/>
                </a:moveTo>
                <a:lnTo>
                  <a:pt x="10064377" y="0"/>
                </a:lnTo>
                <a:lnTo>
                  <a:pt x="10064377" y="5032188"/>
                </a:lnTo>
                <a:lnTo>
                  <a:pt x="0" y="50321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2220208" y="342605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LES MODÈLES UTILISÉ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6848" y="1228725"/>
            <a:ext cx="942075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DÉTECTION ET SEGMENTATION DES VÊTEMENTS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507226" y="2210407"/>
            <a:ext cx="5038023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POUR LA SEGMENTATION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507226" y="3397861"/>
            <a:ext cx="4013012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POUR LA DÉTECTION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12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719324" y="2077646"/>
            <a:ext cx="8929523" cy="2980228"/>
          </a:xfrm>
          <a:custGeom>
            <a:avLst/>
            <a:gdLst/>
            <a:ahLst/>
            <a:cxnLst/>
            <a:rect r="r" b="b" t="t" l="l"/>
            <a:pathLst>
              <a:path h="2980228" w="8929523">
                <a:moveTo>
                  <a:pt x="0" y="0"/>
                </a:moveTo>
                <a:lnTo>
                  <a:pt x="8929523" y="0"/>
                </a:lnTo>
                <a:lnTo>
                  <a:pt x="8929523" y="2980229"/>
                </a:lnTo>
                <a:lnTo>
                  <a:pt x="0" y="29802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719324" y="5842757"/>
            <a:ext cx="8929523" cy="3415543"/>
          </a:xfrm>
          <a:custGeom>
            <a:avLst/>
            <a:gdLst/>
            <a:ahLst/>
            <a:cxnLst/>
            <a:rect r="r" b="b" t="t" l="l"/>
            <a:pathLst>
              <a:path h="3415543" w="8929523">
                <a:moveTo>
                  <a:pt x="0" y="0"/>
                </a:moveTo>
                <a:lnTo>
                  <a:pt x="8929523" y="0"/>
                </a:lnTo>
                <a:lnTo>
                  <a:pt x="8929523" y="3415543"/>
                </a:lnTo>
                <a:lnTo>
                  <a:pt x="0" y="34155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1217426" y="3474964"/>
            <a:ext cx="6041874" cy="4346921"/>
          </a:xfrm>
          <a:custGeom>
            <a:avLst/>
            <a:gdLst/>
            <a:ahLst/>
            <a:cxnLst/>
            <a:rect r="r" b="b" t="t" l="l"/>
            <a:pathLst>
              <a:path h="4346921" w="6041874">
                <a:moveTo>
                  <a:pt x="0" y="0"/>
                </a:moveTo>
                <a:lnTo>
                  <a:pt x="6041874" y="0"/>
                </a:lnTo>
                <a:lnTo>
                  <a:pt x="6041874" y="4346921"/>
                </a:lnTo>
                <a:lnTo>
                  <a:pt x="0" y="43469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TextBox 11" id="11"/>
          <p:cNvSpPr txBox="true"/>
          <p:nvPr/>
        </p:nvSpPr>
        <p:spPr>
          <a:xfrm rot="0">
            <a:off x="2220208" y="342605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LES MODÈLES UTILISÉ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6848" y="1295400"/>
            <a:ext cx="7565705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AUTOENCODEUR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19871" y="5305525"/>
            <a:ext cx="8128430" cy="263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6"/>
              </a:lnSpc>
            </a:pPr>
            <a:r>
              <a:rPr lang="en-US" b="true" sz="181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L’ARCHITECTURE DU MODÈLE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19871" y="9505950"/>
            <a:ext cx="8128430" cy="263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6"/>
              </a:lnSpc>
            </a:pPr>
            <a:r>
              <a:rPr lang="en-US" b="true" sz="181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UNE IMAGE RECONSTRUIRE PAR LE DÉCODEUR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74148" y="8069535"/>
            <a:ext cx="8128430" cy="263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6"/>
              </a:lnSpc>
            </a:pPr>
            <a:r>
              <a:rPr lang="en-US" b="true" sz="181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PERTE DE MODÈLE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13</a:t>
              </a:r>
            </a:p>
          </p:txBody>
        </p:sp>
      </p:grp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480497" y="2880842"/>
          <a:ext cx="17327007" cy="6933415"/>
        </p:xfrm>
        <a:graphic>
          <a:graphicData uri="http://schemas.openxmlformats.org/drawingml/2006/table">
            <a:tbl>
              <a:tblPr/>
              <a:tblGrid>
                <a:gridCol w="3396495"/>
                <a:gridCol w="3198926"/>
                <a:gridCol w="3198926"/>
                <a:gridCol w="3766330"/>
                <a:gridCol w="3766330"/>
              </a:tblGrid>
              <a:tr h="167308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664E2"/>
                          </a:solidFill>
                          <a:latin typeface="Source Sans Pro Bold"/>
                          <a:ea typeface="Source Sans Pro Bold"/>
                          <a:cs typeface="Source Sans Pro Bold"/>
                          <a:sym typeface="Source Sans Pro Bold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664E2"/>
                          </a:solidFill>
                          <a:latin typeface="Source Sans Pro Bold"/>
                          <a:ea typeface="Source Sans Pro Bold"/>
                          <a:cs typeface="Source Sans Pro Bold"/>
                          <a:sym typeface="Source Sans Pro Bold"/>
                        </a:rPr>
                        <a:t>XGBoost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664E2"/>
                          </a:solidFill>
                          <a:latin typeface="Source Sans Pro Bold"/>
                          <a:ea typeface="Source Sans Pro Bold"/>
                          <a:cs typeface="Source Sans Pro Bold"/>
                          <a:sym typeface="Source Sans Pro Bold"/>
                        </a:rPr>
                        <a:t>KNN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664E2"/>
                          </a:solidFill>
                          <a:latin typeface="Source Sans Pro Bold"/>
                          <a:ea typeface="Source Sans Pro Bold"/>
                          <a:cs typeface="Source Sans Pro Bold"/>
                          <a:sym typeface="Source Sans Pro Bold"/>
                        </a:rPr>
                        <a:t>BERT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301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CountVectorizer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0.98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</a:t>
                      </a: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appel : 0.98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0.98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0.81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Rappel : 0.81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0.81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0.95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Rappel : 0.94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0.94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Pré-entrainer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301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TfidfVectorizer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0.97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Rappel : 0.97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0.97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0.82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Rappel : 0.82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0.82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Précision : 0.97</a:t>
                      </a:r>
                      <a:endParaRPr lang="en-US" sz="1100"/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Rappel : 0.97</a:t>
                      </a:r>
                    </a:p>
                    <a:p>
                      <a:pPr algn="ctr">
                        <a:lnSpc>
                          <a:spcPts val="4479"/>
                        </a:lnSpc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F1-score : 0.97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664E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Pré-entrainer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9" id="9"/>
          <p:cNvSpPr/>
          <p:nvPr/>
        </p:nvSpPr>
        <p:spPr>
          <a:xfrm flipH="false" flipV="false" rot="0">
            <a:off x="4307929" y="1725221"/>
            <a:ext cx="2081912" cy="1225365"/>
          </a:xfrm>
          <a:custGeom>
            <a:avLst/>
            <a:gdLst/>
            <a:ahLst/>
            <a:cxnLst/>
            <a:rect r="r" b="b" t="t" l="l"/>
            <a:pathLst>
              <a:path h="1225365" w="2081912">
                <a:moveTo>
                  <a:pt x="0" y="0"/>
                </a:moveTo>
                <a:lnTo>
                  <a:pt x="2081912" y="0"/>
                </a:lnTo>
                <a:lnTo>
                  <a:pt x="2081912" y="1225365"/>
                </a:lnTo>
                <a:lnTo>
                  <a:pt x="0" y="12253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531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02376" y="1871070"/>
            <a:ext cx="2727775" cy="933668"/>
          </a:xfrm>
          <a:custGeom>
            <a:avLst/>
            <a:gdLst/>
            <a:ahLst/>
            <a:cxnLst/>
            <a:rect r="r" b="b" t="t" l="l"/>
            <a:pathLst>
              <a:path h="933668" w="2727775">
                <a:moveTo>
                  <a:pt x="0" y="0"/>
                </a:moveTo>
                <a:lnTo>
                  <a:pt x="2727775" y="0"/>
                </a:lnTo>
                <a:lnTo>
                  <a:pt x="2727775" y="933668"/>
                </a:lnTo>
                <a:lnTo>
                  <a:pt x="0" y="9336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388217" y="1582352"/>
            <a:ext cx="1400464" cy="1511104"/>
          </a:xfrm>
          <a:custGeom>
            <a:avLst/>
            <a:gdLst/>
            <a:ahLst/>
            <a:cxnLst/>
            <a:rect r="r" b="b" t="t" l="l"/>
            <a:pathLst>
              <a:path h="1511104" w="1400464">
                <a:moveTo>
                  <a:pt x="0" y="0"/>
                </a:moveTo>
                <a:lnTo>
                  <a:pt x="1400464" y="0"/>
                </a:lnTo>
                <a:lnTo>
                  <a:pt x="1400464" y="1511104"/>
                </a:lnTo>
                <a:lnTo>
                  <a:pt x="0" y="151110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987847" y="1582352"/>
            <a:ext cx="2159891" cy="1185394"/>
          </a:xfrm>
          <a:custGeom>
            <a:avLst/>
            <a:gdLst/>
            <a:ahLst/>
            <a:cxnLst/>
            <a:rect r="r" b="b" t="t" l="l"/>
            <a:pathLst>
              <a:path h="1185394" w="2159891">
                <a:moveTo>
                  <a:pt x="0" y="0"/>
                </a:moveTo>
                <a:lnTo>
                  <a:pt x="2159890" y="0"/>
                </a:lnTo>
                <a:lnTo>
                  <a:pt x="2159890" y="1185395"/>
                </a:lnTo>
                <a:lnTo>
                  <a:pt x="0" y="118539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20208" y="342605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LES MODÈLES UTILISÉ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848" y="1211893"/>
            <a:ext cx="61954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SENTIMENT ANALYSIS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2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19324" y="1523071"/>
            <a:ext cx="14653332" cy="8146327"/>
          </a:xfrm>
          <a:custGeom>
            <a:avLst/>
            <a:gdLst/>
            <a:ahLst/>
            <a:cxnLst/>
            <a:rect r="r" b="b" t="t" l="l"/>
            <a:pathLst>
              <a:path h="8146327" w="14653332">
                <a:moveTo>
                  <a:pt x="0" y="0"/>
                </a:moveTo>
                <a:lnTo>
                  <a:pt x="14653332" y="0"/>
                </a:lnTo>
                <a:lnTo>
                  <a:pt x="14653332" y="8146327"/>
                </a:lnTo>
                <a:lnTo>
                  <a:pt x="0" y="81463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14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220208" y="342605"/>
            <a:ext cx="13847584" cy="1091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ANALYSE STRATÉGIQUE DES MARQUES DE MODE SUR INSTAGRAM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15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837383" y="1616282"/>
            <a:ext cx="14613233" cy="8116133"/>
            <a:chOff x="0" y="0"/>
            <a:chExt cx="19484311" cy="108215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484311" cy="10821511"/>
            </a:xfrm>
            <a:custGeom>
              <a:avLst/>
              <a:gdLst/>
              <a:ahLst/>
              <a:cxnLst/>
              <a:rect r="r" b="b" t="t" l="l"/>
              <a:pathLst>
                <a:path h="10821511" w="19484311">
                  <a:moveTo>
                    <a:pt x="0" y="0"/>
                  </a:moveTo>
                  <a:lnTo>
                    <a:pt x="19484311" y="0"/>
                  </a:lnTo>
                  <a:lnTo>
                    <a:pt x="19484311" y="10821511"/>
                  </a:lnTo>
                  <a:lnTo>
                    <a:pt x="0" y="108215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" t="-2250" r="-195" b="0"/>
              </a:stretch>
            </a:blipFill>
            <a:ln w="38100" cap="sq">
              <a:solidFill>
                <a:srgbClr val="8C756A"/>
              </a:solidFill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3490471" y="632125"/>
              <a:ext cx="1006003" cy="777824"/>
            </a:xfrm>
            <a:custGeom>
              <a:avLst/>
              <a:gdLst/>
              <a:ahLst/>
              <a:cxnLst/>
              <a:rect r="r" b="b" t="t" l="l"/>
              <a:pathLst>
                <a:path h="777824" w="1006003">
                  <a:moveTo>
                    <a:pt x="0" y="0"/>
                  </a:moveTo>
                  <a:lnTo>
                    <a:pt x="1006003" y="0"/>
                  </a:lnTo>
                  <a:lnTo>
                    <a:pt x="1006003" y="777824"/>
                  </a:lnTo>
                  <a:lnTo>
                    <a:pt x="0" y="7778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4907" t="0" r="-4907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220208" y="342605"/>
            <a:ext cx="13847584" cy="1091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ANALYSE STRATÉGIQUE DES MARQUES DE MODE SUR INSTAGRAM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2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750" y="1557246"/>
            <a:ext cx="15224500" cy="8449598"/>
          </a:xfrm>
          <a:custGeom>
            <a:avLst/>
            <a:gdLst/>
            <a:ahLst/>
            <a:cxnLst/>
            <a:rect r="r" b="b" t="t" l="l"/>
            <a:pathLst>
              <a:path h="8449598" w="15224500">
                <a:moveTo>
                  <a:pt x="0" y="0"/>
                </a:moveTo>
                <a:lnTo>
                  <a:pt x="15224500" y="0"/>
                </a:lnTo>
                <a:lnTo>
                  <a:pt x="15224500" y="8449597"/>
                </a:lnTo>
                <a:lnTo>
                  <a:pt x="0" y="84495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38100" cap="sq">
            <a:solidFill>
              <a:srgbClr val="8C756A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16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20208" y="342605"/>
            <a:ext cx="13847584" cy="1091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ANALYSE STRATÉGIQUE DES MARQUES DE MODE SUR INSTAGRAM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88130" y="-1140226"/>
            <a:ext cx="2415741" cy="2415741"/>
          </a:xfrm>
          <a:custGeom>
            <a:avLst/>
            <a:gdLst/>
            <a:ahLst/>
            <a:cxnLst/>
            <a:rect r="r" b="b" t="t" l="l"/>
            <a:pathLst>
              <a:path h="2415741" w="2415741">
                <a:moveTo>
                  <a:pt x="0" y="0"/>
                </a:moveTo>
                <a:lnTo>
                  <a:pt x="2415740" y="0"/>
                </a:lnTo>
                <a:lnTo>
                  <a:pt x="2415740" y="2415740"/>
                </a:lnTo>
                <a:lnTo>
                  <a:pt x="0" y="2415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31891" y="4548585"/>
            <a:ext cx="8824218" cy="1285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97"/>
              </a:lnSpc>
            </a:pPr>
            <a:r>
              <a:rPr lang="en-US" b="true" sz="9097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CONCLUSION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88130" y="-1140226"/>
            <a:ext cx="2415741" cy="2415741"/>
          </a:xfrm>
          <a:custGeom>
            <a:avLst/>
            <a:gdLst/>
            <a:ahLst/>
            <a:cxnLst/>
            <a:rect r="r" b="b" t="t" l="l"/>
            <a:pathLst>
              <a:path h="2415741" w="2415741">
                <a:moveTo>
                  <a:pt x="0" y="0"/>
                </a:moveTo>
                <a:lnTo>
                  <a:pt x="2415740" y="0"/>
                </a:lnTo>
                <a:lnTo>
                  <a:pt x="2415740" y="2415740"/>
                </a:lnTo>
                <a:lnTo>
                  <a:pt x="0" y="2415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00384" y="3272235"/>
            <a:ext cx="8087233" cy="3837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97"/>
              </a:lnSpc>
            </a:pPr>
            <a:r>
              <a:rPr lang="en-US" b="true" sz="9097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MERCI DE VOTRE ATTENTION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201513" y="8251205"/>
            <a:ext cx="3562869" cy="3562869"/>
          </a:xfrm>
          <a:custGeom>
            <a:avLst/>
            <a:gdLst/>
            <a:ahLst/>
            <a:cxnLst/>
            <a:rect r="r" b="b" t="t" l="l"/>
            <a:pathLst>
              <a:path h="3562869" w="3562869">
                <a:moveTo>
                  <a:pt x="3562869" y="0"/>
                </a:moveTo>
                <a:lnTo>
                  <a:pt x="0" y="0"/>
                </a:lnTo>
                <a:lnTo>
                  <a:pt x="0" y="3562870"/>
                </a:lnTo>
                <a:lnTo>
                  <a:pt x="3562869" y="3562870"/>
                </a:lnTo>
                <a:lnTo>
                  <a:pt x="35628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81894" y="-1207870"/>
            <a:ext cx="2415741" cy="2415741"/>
          </a:xfrm>
          <a:custGeom>
            <a:avLst/>
            <a:gdLst/>
            <a:ahLst/>
            <a:cxnLst/>
            <a:rect r="r" b="b" t="t" l="l"/>
            <a:pathLst>
              <a:path h="2415741" w="2415741">
                <a:moveTo>
                  <a:pt x="0" y="0"/>
                </a:moveTo>
                <a:lnTo>
                  <a:pt x="2415741" y="0"/>
                </a:lnTo>
                <a:lnTo>
                  <a:pt x="2415741" y="2415740"/>
                </a:lnTo>
                <a:lnTo>
                  <a:pt x="0" y="2415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5349464" y="1929388"/>
            <a:ext cx="2715538" cy="5431075"/>
            <a:chOff x="0" y="0"/>
            <a:chExt cx="317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1587500" y="6350000"/>
                  </a:moveTo>
                  <a:lnTo>
                    <a:pt x="1587500" y="6350000"/>
                  </a:lnTo>
                  <a:cubicBezTo>
                    <a:pt x="711200" y="6350000"/>
                    <a:pt x="0" y="5638800"/>
                    <a:pt x="0" y="4762500"/>
                  </a:cubicBezTo>
                  <a:lnTo>
                    <a:pt x="0" y="1587500"/>
                  </a:lnTo>
                  <a:cubicBezTo>
                    <a:pt x="0" y="711200"/>
                    <a:pt x="711200" y="0"/>
                    <a:pt x="1587500" y="0"/>
                  </a:cubicBezTo>
                  <a:lnTo>
                    <a:pt x="1587500" y="0"/>
                  </a:lnTo>
                  <a:cubicBezTo>
                    <a:pt x="2463800" y="0"/>
                    <a:pt x="3175000" y="711200"/>
                    <a:pt x="3175000" y="1587500"/>
                  </a:cubicBezTo>
                  <a:lnTo>
                    <a:pt x="3175000" y="4762500"/>
                  </a:lnTo>
                  <a:cubicBezTo>
                    <a:pt x="3175000" y="5638800"/>
                    <a:pt x="2463800" y="6350000"/>
                    <a:pt x="1587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8727" t="0" r="-2872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5349464" y="7360463"/>
            <a:ext cx="3032536" cy="503493"/>
            <a:chOff x="0" y="0"/>
            <a:chExt cx="4043382" cy="671325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043382" cy="671325"/>
              <a:chOff x="0" y="0"/>
              <a:chExt cx="2200721" cy="365387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200721" cy="365387"/>
              </a:xfrm>
              <a:custGeom>
                <a:avLst/>
                <a:gdLst/>
                <a:ahLst/>
                <a:cxnLst/>
                <a:rect r="r" b="b" t="t" l="l"/>
                <a:pathLst>
                  <a:path h="365387" w="2200721">
                    <a:moveTo>
                      <a:pt x="1997521" y="0"/>
                    </a:moveTo>
                    <a:cubicBezTo>
                      <a:pt x="2109745" y="0"/>
                      <a:pt x="2200721" y="81795"/>
                      <a:pt x="2200721" y="182693"/>
                    </a:cubicBezTo>
                    <a:cubicBezTo>
                      <a:pt x="2200721" y="283592"/>
                      <a:pt x="2109745" y="365387"/>
                      <a:pt x="1997521" y="365387"/>
                    </a:cubicBezTo>
                    <a:lnTo>
                      <a:pt x="203200" y="365387"/>
                    </a:lnTo>
                    <a:cubicBezTo>
                      <a:pt x="90976" y="365387"/>
                      <a:pt x="0" y="283592"/>
                      <a:pt x="0" y="182693"/>
                    </a:cubicBezTo>
                    <a:cubicBezTo>
                      <a:pt x="0" y="8179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2200721" cy="3939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439944" y="75947"/>
              <a:ext cx="316859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ANOUAR  BOUZHAR</a:t>
              </a: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3536822" y="1929388"/>
            <a:ext cx="2664691" cy="5329382"/>
            <a:chOff x="0" y="0"/>
            <a:chExt cx="3175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1587500" y="6350000"/>
                  </a:moveTo>
                  <a:lnTo>
                    <a:pt x="1587500" y="6350000"/>
                  </a:lnTo>
                  <a:cubicBezTo>
                    <a:pt x="711200" y="6350000"/>
                    <a:pt x="0" y="5638800"/>
                    <a:pt x="0" y="4762500"/>
                  </a:cubicBezTo>
                  <a:lnTo>
                    <a:pt x="0" y="1587500"/>
                  </a:lnTo>
                  <a:cubicBezTo>
                    <a:pt x="0" y="711200"/>
                    <a:pt x="711200" y="0"/>
                    <a:pt x="1587500" y="0"/>
                  </a:cubicBezTo>
                  <a:lnTo>
                    <a:pt x="1587500" y="0"/>
                  </a:lnTo>
                  <a:cubicBezTo>
                    <a:pt x="2463800" y="0"/>
                    <a:pt x="3175000" y="711200"/>
                    <a:pt x="3175000" y="1587500"/>
                  </a:cubicBezTo>
                  <a:lnTo>
                    <a:pt x="3175000" y="4762500"/>
                  </a:lnTo>
                  <a:cubicBezTo>
                    <a:pt x="3175000" y="5638800"/>
                    <a:pt x="2463800" y="6350000"/>
                    <a:pt x="15875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-30844" t="0" r="-27102" b="0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9748370" y="1878541"/>
            <a:ext cx="2715538" cy="5431075"/>
            <a:chOff x="0" y="0"/>
            <a:chExt cx="3175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1587500" y="6350000"/>
                  </a:moveTo>
                  <a:lnTo>
                    <a:pt x="1587500" y="6350000"/>
                  </a:lnTo>
                  <a:cubicBezTo>
                    <a:pt x="711200" y="6350000"/>
                    <a:pt x="0" y="5638800"/>
                    <a:pt x="0" y="4762500"/>
                  </a:cubicBezTo>
                  <a:lnTo>
                    <a:pt x="0" y="1587500"/>
                  </a:lnTo>
                  <a:cubicBezTo>
                    <a:pt x="0" y="711200"/>
                    <a:pt x="711200" y="0"/>
                    <a:pt x="1587500" y="0"/>
                  </a:cubicBezTo>
                  <a:lnTo>
                    <a:pt x="1587500" y="0"/>
                  </a:lnTo>
                  <a:cubicBezTo>
                    <a:pt x="2463800" y="0"/>
                    <a:pt x="3175000" y="711200"/>
                    <a:pt x="3175000" y="1587500"/>
                  </a:cubicBezTo>
                  <a:lnTo>
                    <a:pt x="3175000" y="4762500"/>
                  </a:lnTo>
                  <a:cubicBezTo>
                    <a:pt x="3175000" y="5638800"/>
                    <a:pt x="2463800" y="6350000"/>
                    <a:pt x="1587500" y="6350000"/>
                  </a:cubicBezTo>
                  <a:close/>
                </a:path>
              </a:pathLst>
            </a:custGeom>
            <a:blipFill>
              <a:blip r:embed="rId7"/>
              <a:stretch>
                <a:fillRect l="-38727" t="0" r="-38727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589870" y="7360463"/>
            <a:ext cx="3032536" cy="503493"/>
            <a:chOff x="0" y="0"/>
            <a:chExt cx="4043382" cy="67132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043382" cy="671325"/>
              <a:chOff x="0" y="0"/>
              <a:chExt cx="2200721" cy="365387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2200721" cy="365387"/>
              </a:xfrm>
              <a:custGeom>
                <a:avLst/>
                <a:gdLst/>
                <a:ahLst/>
                <a:cxnLst/>
                <a:rect r="r" b="b" t="t" l="l"/>
                <a:pathLst>
                  <a:path h="365387" w="2200721">
                    <a:moveTo>
                      <a:pt x="1997521" y="0"/>
                    </a:moveTo>
                    <a:cubicBezTo>
                      <a:pt x="2109745" y="0"/>
                      <a:pt x="2200721" y="81795"/>
                      <a:pt x="2200721" y="182693"/>
                    </a:cubicBezTo>
                    <a:cubicBezTo>
                      <a:pt x="2200721" y="283592"/>
                      <a:pt x="2109745" y="365387"/>
                      <a:pt x="1997521" y="365387"/>
                    </a:cubicBezTo>
                    <a:lnTo>
                      <a:pt x="203200" y="365387"/>
                    </a:lnTo>
                    <a:cubicBezTo>
                      <a:pt x="90976" y="365387"/>
                      <a:pt x="0" y="283592"/>
                      <a:pt x="0" y="182693"/>
                    </a:cubicBezTo>
                    <a:cubicBezTo>
                      <a:pt x="0" y="8179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8C756A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28575"/>
                <a:ext cx="2200721" cy="3939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439944" y="75947"/>
              <a:ext cx="316859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AYA SALIM</a:t>
              </a:r>
            </a:p>
          </p:txBody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867738" y="1929388"/>
            <a:ext cx="2715538" cy="5431075"/>
            <a:chOff x="0" y="0"/>
            <a:chExt cx="3175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1587500" y="6350000"/>
                  </a:moveTo>
                  <a:lnTo>
                    <a:pt x="1587500" y="6350000"/>
                  </a:lnTo>
                  <a:cubicBezTo>
                    <a:pt x="711200" y="6350000"/>
                    <a:pt x="0" y="5638800"/>
                    <a:pt x="0" y="4762500"/>
                  </a:cubicBezTo>
                  <a:lnTo>
                    <a:pt x="0" y="1587500"/>
                  </a:lnTo>
                  <a:cubicBezTo>
                    <a:pt x="0" y="711200"/>
                    <a:pt x="711200" y="0"/>
                    <a:pt x="1587500" y="0"/>
                  </a:cubicBezTo>
                  <a:lnTo>
                    <a:pt x="1587500" y="0"/>
                  </a:lnTo>
                  <a:cubicBezTo>
                    <a:pt x="2463800" y="0"/>
                    <a:pt x="3175000" y="711200"/>
                    <a:pt x="3175000" y="1587500"/>
                  </a:cubicBezTo>
                  <a:lnTo>
                    <a:pt x="3175000" y="4762500"/>
                  </a:lnTo>
                  <a:cubicBezTo>
                    <a:pt x="3175000" y="5638800"/>
                    <a:pt x="2463800" y="6350000"/>
                    <a:pt x="15875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30006" t="0" r="-30006" b="-20084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707327" y="7360463"/>
            <a:ext cx="3032536" cy="503493"/>
            <a:chOff x="0" y="0"/>
            <a:chExt cx="2200721" cy="36538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200721" cy="365387"/>
            </a:xfrm>
            <a:custGeom>
              <a:avLst/>
              <a:gdLst/>
              <a:ahLst/>
              <a:cxnLst/>
              <a:rect r="r" b="b" t="t" l="l"/>
              <a:pathLst>
                <a:path h="365387" w="2200721">
                  <a:moveTo>
                    <a:pt x="1997521" y="0"/>
                  </a:moveTo>
                  <a:cubicBezTo>
                    <a:pt x="2109745" y="0"/>
                    <a:pt x="2200721" y="81795"/>
                    <a:pt x="2200721" y="182693"/>
                  </a:cubicBezTo>
                  <a:cubicBezTo>
                    <a:pt x="2200721" y="283592"/>
                    <a:pt x="2109745" y="365387"/>
                    <a:pt x="1997521" y="365387"/>
                  </a:cubicBezTo>
                  <a:lnTo>
                    <a:pt x="203200" y="365387"/>
                  </a:lnTo>
                  <a:cubicBezTo>
                    <a:pt x="90976" y="365387"/>
                    <a:pt x="0" y="283592"/>
                    <a:pt x="0" y="182693"/>
                  </a:cubicBezTo>
                  <a:cubicBezTo>
                    <a:pt x="0" y="8179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8C756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2200721" cy="3939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393399" y="7360463"/>
            <a:ext cx="3032536" cy="503493"/>
            <a:chOff x="0" y="0"/>
            <a:chExt cx="4043382" cy="671325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4043382" cy="671325"/>
              <a:chOff x="0" y="0"/>
              <a:chExt cx="2200721" cy="365387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2200721" cy="365387"/>
              </a:xfrm>
              <a:custGeom>
                <a:avLst/>
                <a:gdLst/>
                <a:ahLst/>
                <a:cxnLst/>
                <a:rect r="r" b="b" t="t" l="l"/>
                <a:pathLst>
                  <a:path h="365387" w="2200721">
                    <a:moveTo>
                      <a:pt x="1997521" y="0"/>
                    </a:moveTo>
                    <a:cubicBezTo>
                      <a:pt x="2109745" y="0"/>
                      <a:pt x="2200721" y="81795"/>
                      <a:pt x="2200721" y="182693"/>
                    </a:cubicBezTo>
                    <a:cubicBezTo>
                      <a:pt x="2200721" y="283592"/>
                      <a:pt x="2109745" y="365387"/>
                      <a:pt x="1997521" y="365387"/>
                    </a:cubicBezTo>
                    <a:lnTo>
                      <a:pt x="203200" y="365387"/>
                    </a:lnTo>
                    <a:cubicBezTo>
                      <a:pt x="90976" y="365387"/>
                      <a:pt x="0" y="283592"/>
                      <a:pt x="0" y="182693"/>
                    </a:cubicBezTo>
                    <a:cubicBezTo>
                      <a:pt x="0" y="8179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28575"/>
                <a:ext cx="2200721" cy="3939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439944" y="75947"/>
              <a:ext cx="316859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Boutaina Bendaoud </a:t>
              </a: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4317381" y="8596747"/>
            <a:ext cx="9544766" cy="862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0"/>
              </a:lnSpc>
            </a:pPr>
            <a:r>
              <a:rPr lang="en-US" sz="6000">
                <a:solidFill>
                  <a:srgbClr val="8C756A"/>
                </a:solidFill>
                <a:latin typeface="Cormorant SC"/>
                <a:ea typeface="Cormorant SC"/>
                <a:cs typeface="Cormorant SC"/>
                <a:sym typeface="Cormorant SC"/>
              </a:rPr>
              <a:t>NOTRE EQUIPE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037285" y="7405517"/>
            <a:ext cx="237644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Hamza kholti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7973" y="4894325"/>
            <a:ext cx="3495534" cy="172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80"/>
              </a:lnSpc>
            </a:pPr>
            <a:r>
              <a:rPr lang="en-US" sz="6000">
                <a:solidFill>
                  <a:srgbClr val="201E1E"/>
                </a:solidFill>
                <a:latin typeface="Cormorant SC"/>
                <a:ea typeface="Cormorant SC"/>
                <a:cs typeface="Cormorant SC"/>
                <a:sym typeface="Cormorant SC"/>
              </a:rPr>
              <a:t>PLAN</a:t>
            </a:r>
          </a:p>
          <a:p>
            <a:pPr algn="l">
              <a:lnSpc>
                <a:spcPts val="67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4513401" y="3270885"/>
            <a:ext cx="10986431" cy="1025888"/>
            <a:chOff x="0" y="0"/>
            <a:chExt cx="14648575" cy="136785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61891" y="331618"/>
              <a:ext cx="1044070" cy="708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  <a:spcBef>
                  <a:spcPct val="0"/>
                </a:spcBef>
              </a:pPr>
              <a:r>
                <a:rPr lang="en-US" b="true" sz="3207">
                  <a:solidFill>
                    <a:srgbClr val="201E1E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02</a:t>
              </a:r>
            </a:p>
          </p:txBody>
        </p: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0" y="0"/>
              <a:ext cx="1367851" cy="1367851"/>
              <a:chOff x="0" y="0"/>
              <a:chExt cx="6355080" cy="635508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1965303" y="66849"/>
              <a:ext cx="12683272" cy="866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88"/>
                </a:lnSpc>
                <a:spcBef>
                  <a:spcPct val="0"/>
                </a:spcBef>
              </a:pPr>
              <a:r>
                <a:rPr lang="en-US" sz="3920" b="true">
                  <a:solidFill>
                    <a:srgbClr val="0068C7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Démarche de collecte des Données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513401" y="1695070"/>
            <a:ext cx="10986431" cy="1025888"/>
            <a:chOff x="0" y="0"/>
            <a:chExt cx="14648575" cy="1367851"/>
          </a:xfrm>
        </p:grpSpPr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0" y="0"/>
              <a:ext cx="1367851" cy="1367851"/>
              <a:chOff x="0" y="0"/>
              <a:chExt cx="6355080" cy="635508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161891" y="331618"/>
              <a:ext cx="1044070" cy="708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  <a:spcBef>
                  <a:spcPct val="0"/>
                </a:spcBef>
              </a:pPr>
              <a:r>
                <a:rPr lang="en-US" b="true" sz="3207">
                  <a:solidFill>
                    <a:srgbClr val="201E1E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01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965303" y="66849"/>
              <a:ext cx="12683272" cy="866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88"/>
                </a:lnSpc>
                <a:spcBef>
                  <a:spcPct val="0"/>
                </a:spcBef>
              </a:pPr>
              <a:r>
                <a:rPr lang="en-US" sz="3920" b="true">
                  <a:solidFill>
                    <a:srgbClr val="0068C7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Schéma Architectural du Projet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513401" y="4846700"/>
            <a:ext cx="10986431" cy="1025888"/>
            <a:chOff x="0" y="0"/>
            <a:chExt cx="14648575" cy="1367851"/>
          </a:xfrm>
        </p:grpSpPr>
        <p:grpSp>
          <p:nvGrpSpPr>
            <p:cNvPr name="Group 16" id="16"/>
            <p:cNvGrpSpPr>
              <a:grpSpLocks noChangeAspect="true"/>
            </p:cNvGrpSpPr>
            <p:nvPr/>
          </p:nvGrpSpPr>
          <p:grpSpPr>
            <a:xfrm rot="0">
              <a:off x="0" y="0"/>
              <a:ext cx="1367851" cy="1367851"/>
              <a:chOff x="0" y="0"/>
              <a:chExt cx="6355080" cy="635508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161891" y="331618"/>
              <a:ext cx="1044070" cy="708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  <a:spcBef>
                  <a:spcPct val="0"/>
                </a:spcBef>
              </a:pPr>
              <a:r>
                <a:rPr lang="en-US" b="true" sz="3207">
                  <a:solidFill>
                    <a:srgbClr val="201E1E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03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965303" y="66849"/>
              <a:ext cx="12683272" cy="866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88"/>
                </a:lnSpc>
                <a:spcBef>
                  <a:spcPct val="0"/>
                </a:spcBef>
              </a:pPr>
              <a:r>
                <a:rPr lang="en-US" sz="3920" b="true">
                  <a:solidFill>
                    <a:srgbClr val="0068C7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Prétraitement des Données et Modèles d’IA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513401" y="6422516"/>
            <a:ext cx="10986431" cy="1391602"/>
            <a:chOff x="0" y="0"/>
            <a:chExt cx="14648575" cy="1855470"/>
          </a:xfrm>
        </p:grpSpPr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0" y="0"/>
              <a:ext cx="1367851" cy="1367851"/>
              <a:chOff x="0" y="0"/>
              <a:chExt cx="6355080" cy="635508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161891" y="331618"/>
              <a:ext cx="1044070" cy="708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  <a:spcBef>
                  <a:spcPct val="0"/>
                </a:spcBef>
              </a:pPr>
              <a:r>
                <a:rPr lang="en-US" b="true" sz="3207">
                  <a:solidFill>
                    <a:srgbClr val="201E1E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04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965303" y="66849"/>
              <a:ext cx="12683272" cy="1788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88"/>
                </a:lnSpc>
                <a:spcBef>
                  <a:spcPct val="0"/>
                </a:spcBef>
              </a:pPr>
              <a:r>
                <a:rPr lang="en-US" sz="3920" b="true">
                  <a:solidFill>
                    <a:srgbClr val="0068C7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Exploration Visuelle et Analyse des Données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6983630" y="-1140226"/>
            <a:ext cx="2415741" cy="2415741"/>
          </a:xfrm>
          <a:custGeom>
            <a:avLst/>
            <a:gdLst/>
            <a:ahLst/>
            <a:cxnLst/>
            <a:rect r="r" b="b" t="t" l="l"/>
            <a:pathLst>
              <a:path h="2415741" w="2415741">
                <a:moveTo>
                  <a:pt x="0" y="0"/>
                </a:moveTo>
                <a:lnTo>
                  <a:pt x="2415740" y="0"/>
                </a:lnTo>
                <a:lnTo>
                  <a:pt x="2415740" y="2415740"/>
                </a:lnTo>
                <a:lnTo>
                  <a:pt x="0" y="2415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4513401" y="7998331"/>
            <a:ext cx="11142170" cy="1025888"/>
            <a:chOff x="0" y="0"/>
            <a:chExt cx="14856226" cy="1367851"/>
          </a:xfrm>
        </p:grpSpPr>
        <p:grpSp>
          <p:nvGrpSpPr>
            <p:cNvPr name="Group 27" id="27"/>
            <p:cNvGrpSpPr>
              <a:grpSpLocks noChangeAspect="true"/>
            </p:cNvGrpSpPr>
            <p:nvPr/>
          </p:nvGrpSpPr>
          <p:grpSpPr>
            <a:xfrm rot="0">
              <a:off x="0" y="0"/>
              <a:ext cx="1367851" cy="1367851"/>
              <a:chOff x="0" y="0"/>
              <a:chExt cx="6355080" cy="635508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8C756A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161891" y="331618"/>
              <a:ext cx="1044070" cy="708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  <a:spcBef>
                  <a:spcPct val="0"/>
                </a:spcBef>
              </a:pPr>
              <a:r>
                <a:rPr lang="en-US" b="true" sz="3207">
                  <a:solidFill>
                    <a:srgbClr val="201E1E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05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1965303" y="66849"/>
              <a:ext cx="12890924" cy="866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88"/>
                </a:lnSpc>
                <a:spcBef>
                  <a:spcPct val="0"/>
                </a:spcBef>
              </a:pPr>
              <a:r>
                <a:rPr lang="en-US" sz="3920" b="true">
                  <a:solidFill>
                    <a:srgbClr val="0068C7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Conculusion 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03</a:t>
              </a: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3080" y="2378005"/>
            <a:ext cx="1967271" cy="7085851"/>
            <a:chOff x="0" y="0"/>
            <a:chExt cx="521646" cy="18789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1646" cy="1878900"/>
            </a:xfrm>
            <a:custGeom>
              <a:avLst/>
              <a:gdLst/>
              <a:ahLst/>
              <a:cxnLst/>
              <a:rect r="r" b="b" t="t" l="l"/>
              <a:pathLst>
                <a:path h="1878900" w="521646">
                  <a:moveTo>
                    <a:pt x="200703" y="0"/>
                  </a:moveTo>
                  <a:lnTo>
                    <a:pt x="320943" y="0"/>
                  </a:lnTo>
                  <a:cubicBezTo>
                    <a:pt x="431788" y="0"/>
                    <a:pt x="521646" y="89858"/>
                    <a:pt x="521646" y="200703"/>
                  </a:cubicBezTo>
                  <a:lnTo>
                    <a:pt x="521646" y="1678197"/>
                  </a:lnTo>
                  <a:cubicBezTo>
                    <a:pt x="521646" y="1789043"/>
                    <a:pt x="431788" y="1878900"/>
                    <a:pt x="320943" y="1878900"/>
                  </a:cubicBezTo>
                  <a:lnTo>
                    <a:pt x="200703" y="1878900"/>
                  </a:lnTo>
                  <a:cubicBezTo>
                    <a:pt x="89858" y="1878900"/>
                    <a:pt x="0" y="1789043"/>
                    <a:pt x="0" y="1678197"/>
                  </a:cubicBezTo>
                  <a:lnTo>
                    <a:pt x="0" y="200703"/>
                  </a:lnTo>
                  <a:cubicBezTo>
                    <a:pt x="0" y="89858"/>
                    <a:pt x="89858" y="0"/>
                    <a:pt x="200703" y="0"/>
                  </a:cubicBezTo>
                  <a:close/>
                </a:path>
              </a:pathLst>
            </a:custGeom>
            <a:solidFill>
              <a:srgbClr val="0C3D7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521646" cy="1907475"/>
            </a:xfrm>
            <a:prstGeom prst="rect">
              <a:avLst/>
            </a:prstGeom>
          </p:spPr>
          <p:txBody>
            <a:bodyPr anchor="ctr" rtlCol="false" tIns="50457" lIns="50457" bIns="50457" rIns="50457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5823" y="2872923"/>
            <a:ext cx="1213862" cy="1121902"/>
          </a:xfrm>
          <a:custGeom>
            <a:avLst/>
            <a:gdLst/>
            <a:ahLst/>
            <a:cxnLst/>
            <a:rect r="r" b="b" t="t" l="l"/>
            <a:pathLst>
              <a:path h="1121902" w="1213862">
                <a:moveTo>
                  <a:pt x="0" y="0"/>
                </a:moveTo>
                <a:lnTo>
                  <a:pt x="1213862" y="0"/>
                </a:lnTo>
                <a:lnTo>
                  <a:pt x="1213862" y="1121902"/>
                </a:lnTo>
                <a:lnTo>
                  <a:pt x="0" y="1121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98" r="0" b="-4098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70705" y="4763185"/>
            <a:ext cx="924098" cy="854090"/>
          </a:xfrm>
          <a:custGeom>
            <a:avLst/>
            <a:gdLst/>
            <a:ahLst/>
            <a:cxnLst/>
            <a:rect r="r" b="b" t="t" l="l"/>
            <a:pathLst>
              <a:path h="854090" w="924098">
                <a:moveTo>
                  <a:pt x="0" y="0"/>
                </a:moveTo>
                <a:lnTo>
                  <a:pt x="924097" y="0"/>
                </a:lnTo>
                <a:lnTo>
                  <a:pt x="924097" y="854090"/>
                </a:lnTo>
                <a:lnTo>
                  <a:pt x="0" y="8540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098" r="0" b="-4098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20181" y="6471320"/>
            <a:ext cx="1419503" cy="1311964"/>
          </a:xfrm>
          <a:custGeom>
            <a:avLst/>
            <a:gdLst/>
            <a:ahLst/>
            <a:cxnLst/>
            <a:rect r="r" b="b" t="t" l="l"/>
            <a:pathLst>
              <a:path h="1311964" w="1419503">
                <a:moveTo>
                  <a:pt x="0" y="0"/>
                </a:moveTo>
                <a:lnTo>
                  <a:pt x="1419504" y="0"/>
                </a:lnTo>
                <a:lnTo>
                  <a:pt x="1419504" y="1311964"/>
                </a:lnTo>
                <a:lnTo>
                  <a:pt x="0" y="13119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098" r="0" b="-4098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49093" y="8347612"/>
            <a:ext cx="1567322" cy="579434"/>
          </a:xfrm>
          <a:custGeom>
            <a:avLst/>
            <a:gdLst/>
            <a:ahLst/>
            <a:cxnLst/>
            <a:rect r="r" b="b" t="t" l="l"/>
            <a:pathLst>
              <a:path h="579434" w="1567322">
                <a:moveTo>
                  <a:pt x="0" y="0"/>
                </a:moveTo>
                <a:lnTo>
                  <a:pt x="1567322" y="0"/>
                </a:lnTo>
                <a:lnTo>
                  <a:pt x="1567322" y="579433"/>
                </a:lnTo>
                <a:lnTo>
                  <a:pt x="0" y="5794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098" r="0" b="-4098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331041" y="4612943"/>
            <a:ext cx="1944995" cy="2615976"/>
          </a:xfrm>
          <a:custGeom>
            <a:avLst/>
            <a:gdLst/>
            <a:ahLst/>
            <a:cxnLst/>
            <a:rect r="r" b="b" t="t" l="l"/>
            <a:pathLst>
              <a:path h="2615976" w="1944995">
                <a:moveTo>
                  <a:pt x="0" y="0"/>
                </a:moveTo>
                <a:lnTo>
                  <a:pt x="1944995" y="0"/>
                </a:lnTo>
                <a:lnTo>
                  <a:pt x="1944995" y="2615976"/>
                </a:lnTo>
                <a:lnTo>
                  <a:pt x="0" y="261597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7208774" y="3538527"/>
            <a:ext cx="3997287" cy="963995"/>
            <a:chOff x="0" y="0"/>
            <a:chExt cx="1059930" cy="25561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59930" cy="255615"/>
            </a:xfrm>
            <a:custGeom>
              <a:avLst/>
              <a:gdLst/>
              <a:ahLst/>
              <a:cxnLst/>
              <a:rect r="r" b="b" t="t" l="l"/>
              <a:pathLst>
                <a:path h="255615" w="1059930">
                  <a:moveTo>
                    <a:pt x="98776" y="0"/>
                  </a:moveTo>
                  <a:lnTo>
                    <a:pt x="961153" y="0"/>
                  </a:lnTo>
                  <a:cubicBezTo>
                    <a:pt x="1015706" y="0"/>
                    <a:pt x="1059930" y="44224"/>
                    <a:pt x="1059930" y="98776"/>
                  </a:cubicBezTo>
                  <a:lnTo>
                    <a:pt x="1059930" y="156839"/>
                  </a:lnTo>
                  <a:cubicBezTo>
                    <a:pt x="1059930" y="211391"/>
                    <a:pt x="1015706" y="255615"/>
                    <a:pt x="961153" y="255615"/>
                  </a:cubicBezTo>
                  <a:lnTo>
                    <a:pt x="98776" y="255615"/>
                  </a:lnTo>
                  <a:cubicBezTo>
                    <a:pt x="44224" y="255615"/>
                    <a:pt x="0" y="211391"/>
                    <a:pt x="0" y="156839"/>
                  </a:cubicBezTo>
                  <a:lnTo>
                    <a:pt x="0" y="98776"/>
                  </a:lnTo>
                  <a:cubicBezTo>
                    <a:pt x="0" y="44224"/>
                    <a:pt x="44224" y="0"/>
                    <a:pt x="98776" y="0"/>
                  </a:cubicBezTo>
                  <a:close/>
                </a:path>
              </a:pathLst>
            </a:custGeom>
            <a:solidFill>
              <a:srgbClr val="0C3D7E"/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059930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Transformation (standardization, normalization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74940" y="2378005"/>
            <a:ext cx="4064954" cy="963995"/>
            <a:chOff x="0" y="0"/>
            <a:chExt cx="1077873" cy="2556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7873" cy="255615"/>
            </a:xfrm>
            <a:custGeom>
              <a:avLst/>
              <a:gdLst/>
              <a:ahLst/>
              <a:cxnLst/>
              <a:rect r="r" b="b" t="t" l="l"/>
              <a:pathLst>
                <a:path h="255615" w="1077873">
                  <a:moveTo>
                    <a:pt x="97132" y="0"/>
                  </a:moveTo>
                  <a:lnTo>
                    <a:pt x="980740" y="0"/>
                  </a:lnTo>
                  <a:cubicBezTo>
                    <a:pt x="1006501" y="0"/>
                    <a:pt x="1031207" y="10234"/>
                    <a:pt x="1049423" y="28449"/>
                  </a:cubicBezTo>
                  <a:cubicBezTo>
                    <a:pt x="1067639" y="46665"/>
                    <a:pt x="1077873" y="71371"/>
                    <a:pt x="1077873" y="97132"/>
                  </a:cubicBezTo>
                  <a:lnTo>
                    <a:pt x="1077873" y="158483"/>
                  </a:lnTo>
                  <a:cubicBezTo>
                    <a:pt x="1077873" y="184244"/>
                    <a:pt x="1067639" y="208950"/>
                    <a:pt x="1049423" y="227166"/>
                  </a:cubicBezTo>
                  <a:cubicBezTo>
                    <a:pt x="1031207" y="245382"/>
                    <a:pt x="1006501" y="255615"/>
                    <a:pt x="980740" y="255615"/>
                  </a:cubicBezTo>
                  <a:lnTo>
                    <a:pt x="97132" y="255615"/>
                  </a:lnTo>
                  <a:cubicBezTo>
                    <a:pt x="71371" y="255615"/>
                    <a:pt x="46665" y="245382"/>
                    <a:pt x="28449" y="227166"/>
                  </a:cubicBezTo>
                  <a:cubicBezTo>
                    <a:pt x="10234" y="208950"/>
                    <a:pt x="0" y="184244"/>
                    <a:pt x="0" y="158483"/>
                  </a:cubicBezTo>
                  <a:lnTo>
                    <a:pt x="0" y="97132"/>
                  </a:lnTo>
                  <a:cubicBezTo>
                    <a:pt x="0" y="71371"/>
                    <a:pt x="10234" y="46665"/>
                    <a:pt x="28449" y="28449"/>
                  </a:cubicBezTo>
                  <a:cubicBezTo>
                    <a:pt x="46665" y="10234"/>
                    <a:pt x="71371" y="0"/>
                    <a:pt x="97132" y="0"/>
                  </a:cubicBezTo>
                  <a:close/>
                </a:path>
              </a:pathLst>
            </a:custGeom>
            <a:solidFill>
              <a:srgbClr val="0C3D7E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077873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b="true" sz="21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Preprocessing (cleaning, formatting, validation)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174940" y="4699049"/>
            <a:ext cx="4004553" cy="963995"/>
            <a:chOff x="0" y="0"/>
            <a:chExt cx="1061856" cy="25561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61857" cy="255615"/>
            </a:xfrm>
            <a:custGeom>
              <a:avLst/>
              <a:gdLst/>
              <a:ahLst/>
              <a:cxnLst/>
              <a:rect r="r" b="b" t="t" l="l"/>
              <a:pathLst>
                <a:path h="255615" w="1061857">
                  <a:moveTo>
                    <a:pt x="98597" y="0"/>
                  </a:moveTo>
                  <a:lnTo>
                    <a:pt x="963259" y="0"/>
                  </a:lnTo>
                  <a:cubicBezTo>
                    <a:pt x="1017713" y="0"/>
                    <a:pt x="1061857" y="44143"/>
                    <a:pt x="1061857" y="98597"/>
                  </a:cubicBezTo>
                  <a:lnTo>
                    <a:pt x="1061857" y="157018"/>
                  </a:lnTo>
                  <a:cubicBezTo>
                    <a:pt x="1061857" y="211472"/>
                    <a:pt x="1017713" y="255615"/>
                    <a:pt x="963259" y="255615"/>
                  </a:cubicBezTo>
                  <a:lnTo>
                    <a:pt x="98597" y="255615"/>
                  </a:lnTo>
                  <a:cubicBezTo>
                    <a:pt x="44143" y="255615"/>
                    <a:pt x="0" y="211472"/>
                    <a:pt x="0" y="157018"/>
                  </a:cubicBezTo>
                  <a:lnTo>
                    <a:pt x="0" y="98597"/>
                  </a:lnTo>
                  <a:cubicBezTo>
                    <a:pt x="0" y="44143"/>
                    <a:pt x="44143" y="0"/>
                    <a:pt x="98597" y="0"/>
                  </a:cubicBezTo>
                  <a:close/>
                </a:path>
              </a:pathLst>
            </a:custGeom>
            <a:solidFill>
              <a:srgbClr val="0C3D7E"/>
            </a:solidFill>
            <a:ln cap="rnd">
              <a:noFill/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061856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AI Model Classification (category detection from titles)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208774" y="5861498"/>
            <a:ext cx="4064954" cy="963995"/>
            <a:chOff x="0" y="0"/>
            <a:chExt cx="1077873" cy="25561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7873" cy="255615"/>
            </a:xfrm>
            <a:custGeom>
              <a:avLst/>
              <a:gdLst/>
              <a:ahLst/>
              <a:cxnLst/>
              <a:rect r="r" b="b" t="t" l="l"/>
              <a:pathLst>
                <a:path h="255615" w="1077873">
                  <a:moveTo>
                    <a:pt x="97132" y="0"/>
                  </a:moveTo>
                  <a:lnTo>
                    <a:pt x="980740" y="0"/>
                  </a:lnTo>
                  <a:cubicBezTo>
                    <a:pt x="1006501" y="0"/>
                    <a:pt x="1031207" y="10234"/>
                    <a:pt x="1049423" y="28449"/>
                  </a:cubicBezTo>
                  <a:cubicBezTo>
                    <a:pt x="1067639" y="46665"/>
                    <a:pt x="1077873" y="71371"/>
                    <a:pt x="1077873" y="97132"/>
                  </a:cubicBezTo>
                  <a:lnTo>
                    <a:pt x="1077873" y="158483"/>
                  </a:lnTo>
                  <a:cubicBezTo>
                    <a:pt x="1077873" y="184244"/>
                    <a:pt x="1067639" y="208950"/>
                    <a:pt x="1049423" y="227166"/>
                  </a:cubicBezTo>
                  <a:cubicBezTo>
                    <a:pt x="1031207" y="245382"/>
                    <a:pt x="1006501" y="255615"/>
                    <a:pt x="980740" y="255615"/>
                  </a:cubicBezTo>
                  <a:lnTo>
                    <a:pt x="97132" y="255615"/>
                  </a:lnTo>
                  <a:cubicBezTo>
                    <a:pt x="71371" y="255615"/>
                    <a:pt x="46665" y="245382"/>
                    <a:pt x="28449" y="227166"/>
                  </a:cubicBezTo>
                  <a:cubicBezTo>
                    <a:pt x="10234" y="208950"/>
                    <a:pt x="0" y="184244"/>
                    <a:pt x="0" y="158483"/>
                  </a:cubicBezTo>
                  <a:lnTo>
                    <a:pt x="0" y="97132"/>
                  </a:lnTo>
                  <a:cubicBezTo>
                    <a:pt x="0" y="71371"/>
                    <a:pt x="10234" y="46665"/>
                    <a:pt x="28449" y="28449"/>
                  </a:cubicBezTo>
                  <a:cubicBezTo>
                    <a:pt x="46665" y="10234"/>
                    <a:pt x="71371" y="0"/>
                    <a:pt x="97132" y="0"/>
                  </a:cubicBezTo>
                  <a:close/>
                </a:path>
              </a:pathLst>
            </a:custGeom>
            <a:solidFill>
              <a:srgbClr val="0C3D7E"/>
            </a:solidFill>
            <a:ln cap="rnd">
              <a:noFill/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077873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Sentiment Analysis (feedback scoring)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174940" y="8186396"/>
            <a:ext cx="4031121" cy="963995"/>
            <a:chOff x="0" y="0"/>
            <a:chExt cx="1068901" cy="25561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68901" cy="255615"/>
            </a:xfrm>
            <a:custGeom>
              <a:avLst/>
              <a:gdLst/>
              <a:ahLst/>
              <a:cxnLst/>
              <a:rect r="r" b="b" t="t" l="l"/>
              <a:pathLst>
                <a:path h="255615" w="1068901">
                  <a:moveTo>
                    <a:pt x="97947" y="0"/>
                  </a:moveTo>
                  <a:lnTo>
                    <a:pt x="970954" y="0"/>
                  </a:lnTo>
                  <a:cubicBezTo>
                    <a:pt x="996931" y="0"/>
                    <a:pt x="1021844" y="10319"/>
                    <a:pt x="1040213" y="28688"/>
                  </a:cubicBezTo>
                  <a:cubicBezTo>
                    <a:pt x="1058582" y="47057"/>
                    <a:pt x="1068901" y="71970"/>
                    <a:pt x="1068901" y="97947"/>
                  </a:cubicBezTo>
                  <a:lnTo>
                    <a:pt x="1068901" y="157668"/>
                  </a:lnTo>
                  <a:cubicBezTo>
                    <a:pt x="1068901" y="183645"/>
                    <a:pt x="1058582" y="208558"/>
                    <a:pt x="1040213" y="226927"/>
                  </a:cubicBezTo>
                  <a:cubicBezTo>
                    <a:pt x="1021844" y="245296"/>
                    <a:pt x="996931" y="255615"/>
                    <a:pt x="970954" y="255615"/>
                  </a:cubicBezTo>
                  <a:lnTo>
                    <a:pt x="97947" y="255615"/>
                  </a:lnTo>
                  <a:cubicBezTo>
                    <a:pt x="71970" y="255615"/>
                    <a:pt x="47057" y="245296"/>
                    <a:pt x="28688" y="226927"/>
                  </a:cubicBezTo>
                  <a:cubicBezTo>
                    <a:pt x="10319" y="208558"/>
                    <a:pt x="0" y="183645"/>
                    <a:pt x="0" y="157668"/>
                  </a:cubicBezTo>
                  <a:lnTo>
                    <a:pt x="0" y="97947"/>
                  </a:lnTo>
                  <a:cubicBezTo>
                    <a:pt x="0" y="71970"/>
                    <a:pt x="10319" y="47057"/>
                    <a:pt x="28688" y="28688"/>
                  </a:cubicBezTo>
                  <a:cubicBezTo>
                    <a:pt x="47057" y="10319"/>
                    <a:pt x="71970" y="0"/>
                    <a:pt x="97947" y="0"/>
                  </a:cubicBezTo>
                  <a:close/>
                </a:path>
              </a:pathLst>
            </a:custGeom>
            <a:solidFill>
              <a:srgbClr val="0C3D7E"/>
            </a:solidFill>
            <a:ln cap="rnd">
              <a:noFill/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068901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Clustering (product similarity)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208774" y="7023947"/>
            <a:ext cx="4031121" cy="963995"/>
            <a:chOff x="0" y="0"/>
            <a:chExt cx="1068901" cy="25561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68901" cy="255615"/>
            </a:xfrm>
            <a:custGeom>
              <a:avLst/>
              <a:gdLst/>
              <a:ahLst/>
              <a:cxnLst/>
              <a:rect r="r" b="b" t="t" l="l"/>
              <a:pathLst>
                <a:path h="255615" w="1068901">
                  <a:moveTo>
                    <a:pt x="97947" y="0"/>
                  </a:moveTo>
                  <a:lnTo>
                    <a:pt x="970954" y="0"/>
                  </a:lnTo>
                  <a:cubicBezTo>
                    <a:pt x="996931" y="0"/>
                    <a:pt x="1021844" y="10319"/>
                    <a:pt x="1040213" y="28688"/>
                  </a:cubicBezTo>
                  <a:cubicBezTo>
                    <a:pt x="1058582" y="47057"/>
                    <a:pt x="1068901" y="71970"/>
                    <a:pt x="1068901" y="97947"/>
                  </a:cubicBezTo>
                  <a:lnTo>
                    <a:pt x="1068901" y="157668"/>
                  </a:lnTo>
                  <a:cubicBezTo>
                    <a:pt x="1068901" y="183645"/>
                    <a:pt x="1058582" y="208558"/>
                    <a:pt x="1040213" y="226927"/>
                  </a:cubicBezTo>
                  <a:cubicBezTo>
                    <a:pt x="1021844" y="245296"/>
                    <a:pt x="996931" y="255615"/>
                    <a:pt x="970954" y="255615"/>
                  </a:cubicBezTo>
                  <a:lnTo>
                    <a:pt x="97947" y="255615"/>
                  </a:lnTo>
                  <a:cubicBezTo>
                    <a:pt x="71970" y="255615"/>
                    <a:pt x="47057" y="245296"/>
                    <a:pt x="28688" y="226927"/>
                  </a:cubicBezTo>
                  <a:cubicBezTo>
                    <a:pt x="10319" y="208558"/>
                    <a:pt x="0" y="183645"/>
                    <a:pt x="0" y="157668"/>
                  </a:cubicBezTo>
                  <a:lnTo>
                    <a:pt x="0" y="97947"/>
                  </a:lnTo>
                  <a:cubicBezTo>
                    <a:pt x="0" y="71970"/>
                    <a:pt x="10319" y="47057"/>
                    <a:pt x="28688" y="28688"/>
                  </a:cubicBezTo>
                  <a:cubicBezTo>
                    <a:pt x="47057" y="10319"/>
                    <a:pt x="71970" y="0"/>
                    <a:pt x="97947" y="0"/>
                  </a:cubicBezTo>
                  <a:close/>
                </a:path>
              </a:pathLst>
            </a:custGeom>
            <a:solidFill>
              <a:srgbClr val="0C3D7E"/>
            </a:solidFill>
            <a:ln cap="rnd">
              <a:noFill/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068901" cy="293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1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Stati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sti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cal A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n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alysis (feedback c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ou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n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t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,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 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pr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i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c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i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ng st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at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s</a:t>
              </a:r>
              <a:r>
                <a:rPr lang="en-US" b="true" sz="2199" strike="noStrike" u="non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)</a:t>
              </a:r>
            </a:p>
          </p:txBody>
        </p:sp>
      </p:grpSp>
      <p:sp>
        <p:nvSpPr>
          <p:cNvPr name="AutoShape 31" id="31"/>
          <p:cNvSpPr/>
          <p:nvPr/>
        </p:nvSpPr>
        <p:spPr>
          <a:xfrm flipV="true">
            <a:off x="6294255" y="2761419"/>
            <a:ext cx="880686" cy="300277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2" id="32"/>
          <p:cNvSpPr/>
          <p:nvPr/>
        </p:nvSpPr>
        <p:spPr>
          <a:xfrm flipV="true">
            <a:off x="6294255" y="4034285"/>
            <a:ext cx="852423" cy="172991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3" id="33"/>
          <p:cNvSpPr/>
          <p:nvPr/>
        </p:nvSpPr>
        <p:spPr>
          <a:xfrm flipV="true">
            <a:off x="6294255" y="5231223"/>
            <a:ext cx="880686" cy="53297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4" id="34"/>
          <p:cNvSpPr/>
          <p:nvPr/>
        </p:nvSpPr>
        <p:spPr>
          <a:xfrm>
            <a:off x="6294255" y="5764198"/>
            <a:ext cx="880686" cy="43197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5" id="35"/>
          <p:cNvSpPr/>
          <p:nvPr/>
        </p:nvSpPr>
        <p:spPr>
          <a:xfrm>
            <a:off x="6294255" y="5764198"/>
            <a:ext cx="880686" cy="173365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6" id="36"/>
          <p:cNvSpPr/>
          <p:nvPr/>
        </p:nvSpPr>
        <p:spPr>
          <a:xfrm>
            <a:off x="6294255" y="5764198"/>
            <a:ext cx="880686" cy="280181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37" id="37"/>
          <p:cNvSpPr/>
          <p:nvPr/>
        </p:nvSpPr>
        <p:spPr>
          <a:xfrm flipH="false" flipV="false" rot="0">
            <a:off x="13194443" y="3658251"/>
            <a:ext cx="4380260" cy="3083311"/>
          </a:xfrm>
          <a:custGeom>
            <a:avLst/>
            <a:gdLst/>
            <a:ahLst/>
            <a:cxnLst/>
            <a:rect r="r" b="b" t="t" l="l"/>
            <a:pathLst>
              <a:path h="3083311" w="4380260">
                <a:moveTo>
                  <a:pt x="0" y="0"/>
                </a:moveTo>
                <a:lnTo>
                  <a:pt x="4380260" y="0"/>
                </a:lnTo>
                <a:lnTo>
                  <a:pt x="4380260" y="3083311"/>
                </a:lnTo>
                <a:lnTo>
                  <a:pt x="0" y="308331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8" id="38"/>
          <p:cNvSpPr/>
          <p:nvPr/>
        </p:nvSpPr>
        <p:spPr>
          <a:xfrm flipH="false" flipV="false" rot="0">
            <a:off x="13194443" y="6741562"/>
            <a:ext cx="4380260" cy="1028121"/>
          </a:xfrm>
          <a:custGeom>
            <a:avLst/>
            <a:gdLst/>
            <a:ahLst/>
            <a:cxnLst/>
            <a:rect r="r" b="b" t="t" l="l"/>
            <a:pathLst>
              <a:path h="1028121" w="4380260">
                <a:moveTo>
                  <a:pt x="0" y="0"/>
                </a:moveTo>
                <a:lnTo>
                  <a:pt x="4380260" y="0"/>
                </a:lnTo>
                <a:lnTo>
                  <a:pt x="4380260" y="1028121"/>
                </a:lnTo>
                <a:lnTo>
                  <a:pt x="0" y="102812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6451" r="0" b="-6451"/>
            </a:stretch>
          </a:blipFill>
        </p:spPr>
      </p:sp>
      <p:sp>
        <p:nvSpPr>
          <p:cNvPr name="AutoShape 39" id="39"/>
          <p:cNvSpPr/>
          <p:nvPr/>
        </p:nvSpPr>
        <p:spPr>
          <a:xfrm>
            <a:off x="3200351" y="5920931"/>
            <a:ext cx="113069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0" id="40"/>
          <p:cNvSpPr/>
          <p:nvPr/>
        </p:nvSpPr>
        <p:spPr>
          <a:xfrm>
            <a:off x="12017978" y="2491337"/>
            <a:ext cx="0" cy="647338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1" id="41"/>
          <p:cNvSpPr/>
          <p:nvPr/>
        </p:nvSpPr>
        <p:spPr>
          <a:xfrm>
            <a:off x="11180512" y="2931669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2" id="42"/>
          <p:cNvSpPr/>
          <p:nvPr/>
        </p:nvSpPr>
        <p:spPr>
          <a:xfrm>
            <a:off x="11180003" y="4038603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>
            <a:off x="11179494" y="5141410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4" id="44"/>
          <p:cNvSpPr/>
          <p:nvPr/>
        </p:nvSpPr>
        <p:spPr>
          <a:xfrm>
            <a:off x="11178984" y="6361573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5" id="45"/>
          <p:cNvSpPr/>
          <p:nvPr/>
        </p:nvSpPr>
        <p:spPr>
          <a:xfrm>
            <a:off x="11206571" y="7495166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6" id="46"/>
          <p:cNvSpPr/>
          <p:nvPr/>
        </p:nvSpPr>
        <p:spPr>
          <a:xfrm>
            <a:off x="11187140" y="8628758"/>
            <a:ext cx="837465" cy="21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7" id="47"/>
          <p:cNvSpPr/>
          <p:nvPr/>
        </p:nvSpPr>
        <p:spPr>
          <a:xfrm>
            <a:off x="12016449" y="5663044"/>
            <a:ext cx="113069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8" id="48"/>
          <p:cNvGrpSpPr/>
          <p:nvPr/>
        </p:nvGrpSpPr>
        <p:grpSpPr>
          <a:xfrm rot="0">
            <a:off x="854521" y="1487480"/>
            <a:ext cx="2624198" cy="577061"/>
            <a:chOff x="0" y="0"/>
            <a:chExt cx="691147" cy="151983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691147" cy="151983"/>
            </a:xfrm>
            <a:custGeom>
              <a:avLst/>
              <a:gdLst/>
              <a:ahLst/>
              <a:cxnLst/>
              <a:rect r="r" b="b" t="t" l="l"/>
              <a:pathLst>
                <a:path h="151983" w="691147">
                  <a:moveTo>
                    <a:pt x="75992" y="0"/>
                  </a:moveTo>
                  <a:lnTo>
                    <a:pt x="615155" y="0"/>
                  </a:lnTo>
                  <a:cubicBezTo>
                    <a:pt x="635309" y="0"/>
                    <a:pt x="654638" y="8006"/>
                    <a:pt x="668889" y="22257"/>
                  </a:cubicBezTo>
                  <a:cubicBezTo>
                    <a:pt x="683141" y="36509"/>
                    <a:pt x="691147" y="55837"/>
                    <a:pt x="691147" y="75992"/>
                  </a:cubicBezTo>
                  <a:lnTo>
                    <a:pt x="691147" y="75992"/>
                  </a:lnTo>
                  <a:cubicBezTo>
                    <a:pt x="691147" y="117961"/>
                    <a:pt x="657124" y="151983"/>
                    <a:pt x="615155" y="151983"/>
                  </a:cubicBezTo>
                  <a:lnTo>
                    <a:pt x="75992" y="151983"/>
                  </a:lnTo>
                  <a:cubicBezTo>
                    <a:pt x="34023" y="151983"/>
                    <a:pt x="0" y="117961"/>
                    <a:pt x="0" y="75992"/>
                  </a:cubicBezTo>
                  <a:lnTo>
                    <a:pt x="0" y="75992"/>
                  </a:lnTo>
                  <a:cubicBezTo>
                    <a:pt x="0" y="34023"/>
                    <a:pt x="34023" y="0"/>
                    <a:pt x="75992" y="0"/>
                  </a:cubicBezTo>
                  <a:close/>
                </a:path>
              </a:pathLst>
            </a:custGeom>
            <a:solidFill>
              <a:srgbClr val="0C3D7E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0" y="-47625"/>
              <a:ext cx="691147" cy="199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Data Ingesting layer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3991439" y="1487480"/>
            <a:ext cx="2624198" cy="577061"/>
            <a:chOff x="0" y="0"/>
            <a:chExt cx="691147" cy="151983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691147" cy="151983"/>
            </a:xfrm>
            <a:custGeom>
              <a:avLst/>
              <a:gdLst/>
              <a:ahLst/>
              <a:cxnLst/>
              <a:rect r="r" b="b" t="t" l="l"/>
              <a:pathLst>
                <a:path h="151983" w="691147">
                  <a:moveTo>
                    <a:pt x="75992" y="0"/>
                  </a:moveTo>
                  <a:lnTo>
                    <a:pt x="615155" y="0"/>
                  </a:lnTo>
                  <a:cubicBezTo>
                    <a:pt x="635309" y="0"/>
                    <a:pt x="654638" y="8006"/>
                    <a:pt x="668889" y="22257"/>
                  </a:cubicBezTo>
                  <a:cubicBezTo>
                    <a:pt x="683141" y="36509"/>
                    <a:pt x="691147" y="55837"/>
                    <a:pt x="691147" y="75992"/>
                  </a:cubicBezTo>
                  <a:lnTo>
                    <a:pt x="691147" y="75992"/>
                  </a:lnTo>
                  <a:cubicBezTo>
                    <a:pt x="691147" y="117961"/>
                    <a:pt x="657124" y="151983"/>
                    <a:pt x="615155" y="151983"/>
                  </a:cubicBezTo>
                  <a:lnTo>
                    <a:pt x="75992" y="151983"/>
                  </a:lnTo>
                  <a:cubicBezTo>
                    <a:pt x="34023" y="151983"/>
                    <a:pt x="0" y="117961"/>
                    <a:pt x="0" y="75992"/>
                  </a:cubicBezTo>
                  <a:lnTo>
                    <a:pt x="0" y="75992"/>
                  </a:lnTo>
                  <a:cubicBezTo>
                    <a:pt x="0" y="34023"/>
                    <a:pt x="34023" y="0"/>
                    <a:pt x="75992" y="0"/>
                  </a:cubicBezTo>
                  <a:close/>
                </a:path>
              </a:pathLst>
            </a:custGeom>
            <a:solidFill>
              <a:srgbClr val="0C3D7E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0" y="-47625"/>
              <a:ext cx="691147" cy="199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Data Storage layer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7552046" y="1487480"/>
            <a:ext cx="3378410" cy="577061"/>
            <a:chOff x="0" y="0"/>
            <a:chExt cx="889787" cy="151983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889787" cy="151983"/>
            </a:xfrm>
            <a:custGeom>
              <a:avLst/>
              <a:gdLst/>
              <a:ahLst/>
              <a:cxnLst/>
              <a:rect r="r" b="b" t="t" l="l"/>
              <a:pathLst>
                <a:path h="151983" w="889787">
                  <a:moveTo>
                    <a:pt x="75992" y="0"/>
                  </a:moveTo>
                  <a:lnTo>
                    <a:pt x="813795" y="0"/>
                  </a:lnTo>
                  <a:cubicBezTo>
                    <a:pt x="855764" y="0"/>
                    <a:pt x="889787" y="34023"/>
                    <a:pt x="889787" y="75992"/>
                  </a:cubicBezTo>
                  <a:lnTo>
                    <a:pt x="889787" y="75992"/>
                  </a:lnTo>
                  <a:cubicBezTo>
                    <a:pt x="889787" y="96146"/>
                    <a:pt x="881781" y="115475"/>
                    <a:pt x="867530" y="129726"/>
                  </a:cubicBezTo>
                  <a:cubicBezTo>
                    <a:pt x="853278" y="143977"/>
                    <a:pt x="833950" y="151983"/>
                    <a:pt x="813795" y="151983"/>
                  </a:cubicBezTo>
                  <a:lnTo>
                    <a:pt x="75992" y="151983"/>
                  </a:lnTo>
                  <a:cubicBezTo>
                    <a:pt x="34023" y="151983"/>
                    <a:pt x="0" y="117961"/>
                    <a:pt x="0" y="75992"/>
                  </a:cubicBezTo>
                  <a:lnTo>
                    <a:pt x="0" y="75992"/>
                  </a:lnTo>
                  <a:cubicBezTo>
                    <a:pt x="0" y="34023"/>
                    <a:pt x="34023" y="0"/>
                    <a:pt x="75992" y="0"/>
                  </a:cubicBezTo>
                  <a:close/>
                </a:path>
              </a:pathLst>
            </a:custGeom>
            <a:solidFill>
              <a:srgbClr val="0C3D7E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47625"/>
              <a:ext cx="889787" cy="199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Data Transformations layer</a:t>
              </a: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3147139" y="1487480"/>
            <a:ext cx="3055666" cy="577061"/>
            <a:chOff x="0" y="0"/>
            <a:chExt cx="804784" cy="151983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804784" cy="151983"/>
            </a:xfrm>
            <a:custGeom>
              <a:avLst/>
              <a:gdLst/>
              <a:ahLst/>
              <a:cxnLst/>
              <a:rect r="r" b="b" t="t" l="l"/>
              <a:pathLst>
                <a:path h="151983" w="804784">
                  <a:moveTo>
                    <a:pt x="75992" y="0"/>
                  </a:moveTo>
                  <a:lnTo>
                    <a:pt x="728793" y="0"/>
                  </a:lnTo>
                  <a:cubicBezTo>
                    <a:pt x="770762" y="0"/>
                    <a:pt x="804784" y="34023"/>
                    <a:pt x="804784" y="75992"/>
                  </a:cubicBezTo>
                  <a:lnTo>
                    <a:pt x="804784" y="75992"/>
                  </a:lnTo>
                  <a:cubicBezTo>
                    <a:pt x="804784" y="96146"/>
                    <a:pt x="796778" y="115475"/>
                    <a:pt x="782527" y="129726"/>
                  </a:cubicBezTo>
                  <a:cubicBezTo>
                    <a:pt x="768276" y="143977"/>
                    <a:pt x="748947" y="151983"/>
                    <a:pt x="728793" y="151983"/>
                  </a:cubicBezTo>
                  <a:lnTo>
                    <a:pt x="75992" y="151983"/>
                  </a:lnTo>
                  <a:cubicBezTo>
                    <a:pt x="34023" y="151983"/>
                    <a:pt x="0" y="117961"/>
                    <a:pt x="0" y="75992"/>
                  </a:cubicBezTo>
                  <a:lnTo>
                    <a:pt x="0" y="75992"/>
                  </a:lnTo>
                  <a:cubicBezTo>
                    <a:pt x="0" y="34023"/>
                    <a:pt x="34023" y="0"/>
                    <a:pt x="75992" y="0"/>
                  </a:cubicBezTo>
                  <a:close/>
                </a:path>
              </a:pathLst>
            </a:custGeom>
            <a:solidFill>
              <a:srgbClr val="0C3D7E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9" id="59"/>
            <p:cNvSpPr txBox="true"/>
            <p:nvPr/>
          </p:nvSpPr>
          <p:spPr>
            <a:xfrm>
              <a:off x="0" y="-47625"/>
              <a:ext cx="804784" cy="199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Data Visualization layer</a:t>
              </a:r>
            </a:p>
          </p:txBody>
        </p:sp>
      </p:grpSp>
      <p:sp>
        <p:nvSpPr>
          <p:cNvPr name="AutoShape 60" id="60"/>
          <p:cNvSpPr/>
          <p:nvPr/>
        </p:nvSpPr>
        <p:spPr>
          <a:xfrm>
            <a:off x="2445119" y="10032640"/>
            <a:ext cx="1203509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61" id="61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04</a:t>
              </a:r>
            </a:p>
          </p:txBody>
        </p:sp>
      </p:grpSp>
      <p:sp>
        <p:nvSpPr>
          <p:cNvPr name="TextBox 64" id="64"/>
          <p:cNvSpPr txBox="true"/>
          <p:nvPr/>
        </p:nvSpPr>
        <p:spPr>
          <a:xfrm rot="0">
            <a:off x="6905760" y="9518290"/>
            <a:ext cx="184225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1DA4D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Time line 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2694802" y="393121"/>
            <a:ext cx="13847584" cy="894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ARCHITECTURE OF AN AI-POWERED TREND &amp; PRODUCT ANALYSIS PIPELINE</a:t>
            </a:r>
          </a:p>
        </p:txBody>
      </p:sp>
      <p:sp>
        <p:nvSpPr>
          <p:cNvPr name="Freeform 66" id="6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42866" y="6753062"/>
            <a:ext cx="16933780" cy="2700050"/>
            <a:chOff x="0" y="0"/>
            <a:chExt cx="4459926" cy="7111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9925" cy="711124"/>
            </a:xfrm>
            <a:custGeom>
              <a:avLst/>
              <a:gdLst/>
              <a:ahLst/>
              <a:cxnLst/>
              <a:rect r="r" b="b" t="t" l="l"/>
              <a:pathLst>
                <a:path h="711124" w="4459925">
                  <a:moveTo>
                    <a:pt x="8687" y="0"/>
                  </a:moveTo>
                  <a:lnTo>
                    <a:pt x="4451239" y="0"/>
                  </a:lnTo>
                  <a:cubicBezTo>
                    <a:pt x="4453543" y="0"/>
                    <a:pt x="4455752" y="915"/>
                    <a:pt x="4457381" y="2544"/>
                  </a:cubicBezTo>
                  <a:cubicBezTo>
                    <a:pt x="4459010" y="4173"/>
                    <a:pt x="4459925" y="6383"/>
                    <a:pt x="4459925" y="8687"/>
                  </a:cubicBezTo>
                  <a:lnTo>
                    <a:pt x="4459925" y="702438"/>
                  </a:lnTo>
                  <a:cubicBezTo>
                    <a:pt x="4459925" y="704741"/>
                    <a:pt x="4459010" y="706951"/>
                    <a:pt x="4457381" y="708580"/>
                  </a:cubicBezTo>
                  <a:cubicBezTo>
                    <a:pt x="4455752" y="710209"/>
                    <a:pt x="4453543" y="711124"/>
                    <a:pt x="4451239" y="711124"/>
                  </a:cubicBezTo>
                  <a:lnTo>
                    <a:pt x="8687" y="711124"/>
                  </a:lnTo>
                  <a:cubicBezTo>
                    <a:pt x="6383" y="711124"/>
                    <a:pt x="4173" y="710209"/>
                    <a:pt x="2544" y="708580"/>
                  </a:cubicBezTo>
                  <a:cubicBezTo>
                    <a:pt x="915" y="706951"/>
                    <a:pt x="0" y="704741"/>
                    <a:pt x="0" y="702438"/>
                  </a:cubicBezTo>
                  <a:lnTo>
                    <a:pt x="0" y="8687"/>
                  </a:lnTo>
                  <a:cubicBezTo>
                    <a:pt x="0" y="6383"/>
                    <a:pt x="915" y="4173"/>
                    <a:pt x="2544" y="2544"/>
                  </a:cubicBezTo>
                  <a:cubicBezTo>
                    <a:pt x="4173" y="915"/>
                    <a:pt x="6383" y="0"/>
                    <a:pt x="8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459926" cy="7396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false" rot="0">
            <a:off x="16627401" y="8214223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7"/>
                </a:lnTo>
                <a:lnTo>
                  <a:pt x="2858778" y="2858777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61013" y="2138187"/>
            <a:ext cx="16915632" cy="3426733"/>
            <a:chOff x="0" y="0"/>
            <a:chExt cx="4455146" cy="9025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55146" cy="902514"/>
            </a:xfrm>
            <a:custGeom>
              <a:avLst/>
              <a:gdLst/>
              <a:ahLst/>
              <a:cxnLst/>
              <a:rect r="r" b="b" t="t" l="l"/>
              <a:pathLst>
                <a:path h="902514" w="4455146">
                  <a:moveTo>
                    <a:pt x="8696" y="0"/>
                  </a:moveTo>
                  <a:lnTo>
                    <a:pt x="4446450" y="0"/>
                  </a:lnTo>
                  <a:cubicBezTo>
                    <a:pt x="4451253" y="0"/>
                    <a:pt x="4455146" y="3893"/>
                    <a:pt x="4455146" y="8696"/>
                  </a:cubicBezTo>
                  <a:lnTo>
                    <a:pt x="4455146" y="893818"/>
                  </a:lnTo>
                  <a:cubicBezTo>
                    <a:pt x="4455146" y="898621"/>
                    <a:pt x="4451253" y="902514"/>
                    <a:pt x="4446450" y="902514"/>
                  </a:cubicBezTo>
                  <a:lnTo>
                    <a:pt x="8696" y="902514"/>
                  </a:lnTo>
                  <a:cubicBezTo>
                    <a:pt x="3893" y="902514"/>
                    <a:pt x="0" y="898621"/>
                    <a:pt x="0" y="893818"/>
                  </a:cubicBezTo>
                  <a:lnTo>
                    <a:pt x="0" y="8696"/>
                  </a:lnTo>
                  <a:cubicBezTo>
                    <a:pt x="0" y="3893"/>
                    <a:pt x="3893" y="0"/>
                    <a:pt x="86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4455146" cy="9310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42866" y="1332870"/>
            <a:ext cx="9877827" cy="883342"/>
            <a:chOff x="0" y="0"/>
            <a:chExt cx="2601568" cy="2326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01568" cy="232650"/>
            </a:xfrm>
            <a:custGeom>
              <a:avLst/>
              <a:gdLst/>
              <a:ahLst/>
              <a:cxnLst/>
              <a:rect r="r" b="b" t="t" l="l"/>
              <a:pathLst>
                <a:path h="232650" w="2601568">
                  <a:moveTo>
                    <a:pt x="12540" y="0"/>
                  </a:moveTo>
                  <a:lnTo>
                    <a:pt x="2589027" y="0"/>
                  </a:lnTo>
                  <a:cubicBezTo>
                    <a:pt x="2595953" y="0"/>
                    <a:pt x="2601568" y="5614"/>
                    <a:pt x="2601568" y="12540"/>
                  </a:cubicBezTo>
                  <a:lnTo>
                    <a:pt x="2601568" y="220110"/>
                  </a:lnTo>
                  <a:cubicBezTo>
                    <a:pt x="2601568" y="223435"/>
                    <a:pt x="2600247" y="226625"/>
                    <a:pt x="2597895" y="228977"/>
                  </a:cubicBezTo>
                  <a:cubicBezTo>
                    <a:pt x="2595543" y="231329"/>
                    <a:pt x="2592353" y="232650"/>
                    <a:pt x="2589027" y="232650"/>
                  </a:cubicBezTo>
                  <a:lnTo>
                    <a:pt x="12540" y="232650"/>
                  </a:lnTo>
                  <a:cubicBezTo>
                    <a:pt x="9214" y="232650"/>
                    <a:pt x="6025" y="231329"/>
                    <a:pt x="3673" y="228977"/>
                  </a:cubicBezTo>
                  <a:cubicBezTo>
                    <a:pt x="1321" y="226625"/>
                    <a:pt x="0" y="223435"/>
                    <a:pt x="0" y="220110"/>
                  </a:cubicBezTo>
                  <a:lnTo>
                    <a:pt x="0" y="12540"/>
                  </a:lnTo>
                  <a:cubicBezTo>
                    <a:pt x="0" y="9214"/>
                    <a:pt x="1321" y="6025"/>
                    <a:pt x="3673" y="3673"/>
                  </a:cubicBezTo>
                  <a:cubicBezTo>
                    <a:pt x="6025" y="1321"/>
                    <a:pt x="9214" y="0"/>
                    <a:pt x="12540" y="0"/>
                  </a:cubicBezTo>
                  <a:close/>
                </a:path>
              </a:pathLst>
            </a:custGeom>
            <a:solidFill>
              <a:srgbClr val="201E1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601568" cy="280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499"/>
                </a:lnSpc>
              </a:pPr>
              <a:r>
                <a:rPr lang="en-US" sz="2499" b="tru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Hashtag and publication data collection :Data issue des  API’s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42866" y="5869720"/>
            <a:ext cx="9877827" cy="883342"/>
            <a:chOff x="0" y="0"/>
            <a:chExt cx="2601568" cy="2326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601568" cy="232650"/>
            </a:xfrm>
            <a:custGeom>
              <a:avLst/>
              <a:gdLst/>
              <a:ahLst/>
              <a:cxnLst/>
              <a:rect r="r" b="b" t="t" l="l"/>
              <a:pathLst>
                <a:path h="232650" w="2601568">
                  <a:moveTo>
                    <a:pt x="12540" y="0"/>
                  </a:moveTo>
                  <a:lnTo>
                    <a:pt x="2589027" y="0"/>
                  </a:lnTo>
                  <a:cubicBezTo>
                    <a:pt x="2595953" y="0"/>
                    <a:pt x="2601568" y="5614"/>
                    <a:pt x="2601568" y="12540"/>
                  </a:cubicBezTo>
                  <a:lnTo>
                    <a:pt x="2601568" y="220110"/>
                  </a:lnTo>
                  <a:cubicBezTo>
                    <a:pt x="2601568" y="223435"/>
                    <a:pt x="2600247" y="226625"/>
                    <a:pt x="2597895" y="228977"/>
                  </a:cubicBezTo>
                  <a:cubicBezTo>
                    <a:pt x="2595543" y="231329"/>
                    <a:pt x="2592353" y="232650"/>
                    <a:pt x="2589027" y="232650"/>
                  </a:cubicBezTo>
                  <a:lnTo>
                    <a:pt x="12540" y="232650"/>
                  </a:lnTo>
                  <a:cubicBezTo>
                    <a:pt x="9214" y="232650"/>
                    <a:pt x="6025" y="231329"/>
                    <a:pt x="3673" y="228977"/>
                  </a:cubicBezTo>
                  <a:cubicBezTo>
                    <a:pt x="1321" y="226625"/>
                    <a:pt x="0" y="223435"/>
                    <a:pt x="0" y="220110"/>
                  </a:cubicBezTo>
                  <a:lnTo>
                    <a:pt x="0" y="12540"/>
                  </a:lnTo>
                  <a:cubicBezTo>
                    <a:pt x="0" y="9214"/>
                    <a:pt x="1321" y="6025"/>
                    <a:pt x="3673" y="3673"/>
                  </a:cubicBezTo>
                  <a:cubicBezTo>
                    <a:pt x="6025" y="1321"/>
                    <a:pt x="9214" y="0"/>
                    <a:pt x="12540" y="0"/>
                  </a:cubicBezTo>
                  <a:close/>
                </a:path>
              </a:pathLst>
            </a:custGeom>
            <a:solidFill>
              <a:srgbClr val="201E1E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601568" cy="280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499"/>
                </a:lnSpc>
              </a:pPr>
              <a:r>
                <a:rPr lang="en-US" sz="2499" b="true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Market Product data collection :Scraped Data from e-bay market 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84979" y="2402731"/>
            <a:ext cx="2973678" cy="2897645"/>
            <a:chOff x="0" y="0"/>
            <a:chExt cx="3964904" cy="386352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78380" y="335161"/>
              <a:ext cx="1395254" cy="1447117"/>
            </a:xfrm>
            <a:custGeom>
              <a:avLst/>
              <a:gdLst/>
              <a:ahLst/>
              <a:cxnLst/>
              <a:rect r="r" b="b" t="t" l="l"/>
              <a:pathLst>
                <a:path h="1447117" w="1395254">
                  <a:moveTo>
                    <a:pt x="0" y="0"/>
                  </a:moveTo>
                  <a:lnTo>
                    <a:pt x="1395254" y="0"/>
                  </a:lnTo>
                  <a:lnTo>
                    <a:pt x="1395254" y="1447117"/>
                  </a:lnTo>
                  <a:lnTo>
                    <a:pt x="0" y="14471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858" t="0" r="-1858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241562" y="507884"/>
              <a:ext cx="1062189" cy="1101672"/>
            </a:xfrm>
            <a:custGeom>
              <a:avLst/>
              <a:gdLst/>
              <a:ahLst/>
              <a:cxnLst/>
              <a:rect r="r" b="b" t="t" l="l"/>
              <a:pathLst>
                <a:path h="1101672" w="1062189">
                  <a:moveTo>
                    <a:pt x="0" y="0"/>
                  </a:moveTo>
                  <a:lnTo>
                    <a:pt x="1062189" y="0"/>
                  </a:lnTo>
                  <a:lnTo>
                    <a:pt x="1062189" y="1101671"/>
                  </a:lnTo>
                  <a:lnTo>
                    <a:pt x="0" y="11016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858" t="0" r="-1858" b="0"/>
              </a:stretch>
            </a:blipFill>
          </p:spPr>
        </p:sp>
        <p:grpSp>
          <p:nvGrpSpPr>
            <p:cNvPr name="Group 19" id="19"/>
            <p:cNvGrpSpPr/>
            <p:nvPr/>
          </p:nvGrpSpPr>
          <p:grpSpPr>
            <a:xfrm rot="0">
              <a:off x="0" y="0"/>
              <a:ext cx="3964904" cy="3863527"/>
              <a:chOff x="0" y="0"/>
              <a:chExt cx="809576" cy="788876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09576" cy="788876"/>
              </a:xfrm>
              <a:custGeom>
                <a:avLst/>
                <a:gdLst/>
                <a:ahLst/>
                <a:cxnLst/>
                <a:rect r="r" b="b" t="t" l="l"/>
                <a:pathLst>
                  <a:path h="788876" w="809576">
                    <a:moveTo>
                      <a:pt x="128450" y="0"/>
                    </a:moveTo>
                    <a:lnTo>
                      <a:pt x="681126" y="0"/>
                    </a:lnTo>
                    <a:cubicBezTo>
                      <a:pt x="715193" y="0"/>
                      <a:pt x="747865" y="13533"/>
                      <a:pt x="771954" y="37622"/>
                    </a:cubicBezTo>
                    <a:cubicBezTo>
                      <a:pt x="796043" y="61711"/>
                      <a:pt x="809576" y="94383"/>
                      <a:pt x="809576" y="128450"/>
                    </a:cubicBezTo>
                    <a:lnTo>
                      <a:pt x="809576" y="660426"/>
                    </a:lnTo>
                    <a:cubicBezTo>
                      <a:pt x="809576" y="694493"/>
                      <a:pt x="796043" y="727165"/>
                      <a:pt x="771954" y="751254"/>
                    </a:cubicBezTo>
                    <a:cubicBezTo>
                      <a:pt x="747865" y="775343"/>
                      <a:pt x="715193" y="788876"/>
                      <a:pt x="681126" y="788876"/>
                    </a:cubicBezTo>
                    <a:lnTo>
                      <a:pt x="128450" y="788876"/>
                    </a:lnTo>
                    <a:cubicBezTo>
                      <a:pt x="94383" y="788876"/>
                      <a:pt x="61711" y="775343"/>
                      <a:pt x="37622" y="751254"/>
                    </a:cubicBezTo>
                    <a:cubicBezTo>
                      <a:pt x="13533" y="727165"/>
                      <a:pt x="0" y="694493"/>
                      <a:pt x="0" y="660426"/>
                    </a:cubicBezTo>
                    <a:lnTo>
                      <a:pt x="0" y="128450"/>
                    </a:lnTo>
                    <a:cubicBezTo>
                      <a:pt x="0" y="94383"/>
                      <a:pt x="13533" y="61711"/>
                      <a:pt x="37622" y="37622"/>
                    </a:cubicBezTo>
                    <a:cubicBezTo>
                      <a:pt x="61711" y="13533"/>
                      <a:pt x="94383" y="0"/>
                      <a:pt x="12845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28575"/>
                <a:ext cx="809576" cy="81745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Freeform 22" id="22"/>
            <p:cNvSpPr/>
            <p:nvPr/>
          </p:nvSpPr>
          <p:spPr>
            <a:xfrm flipH="false" flipV="false" rot="0">
              <a:off x="814984" y="1969447"/>
              <a:ext cx="2179773" cy="1692274"/>
            </a:xfrm>
            <a:custGeom>
              <a:avLst/>
              <a:gdLst/>
              <a:ahLst/>
              <a:cxnLst/>
              <a:rect r="r" b="b" t="t" l="l"/>
              <a:pathLst>
                <a:path h="1692274" w="2179773">
                  <a:moveTo>
                    <a:pt x="0" y="0"/>
                  </a:moveTo>
                  <a:lnTo>
                    <a:pt x="2179773" y="0"/>
                  </a:lnTo>
                  <a:lnTo>
                    <a:pt x="2179773" y="1692275"/>
                  </a:lnTo>
                  <a:lnTo>
                    <a:pt x="0" y="1692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4403" r="0" b="-14403"/>
              </a:stretch>
            </a:blipFill>
            <a:ln w="3810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984979" y="7205249"/>
            <a:ext cx="2973678" cy="1921623"/>
            <a:chOff x="0" y="0"/>
            <a:chExt cx="665738" cy="43020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65738" cy="430207"/>
            </a:xfrm>
            <a:custGeom>
              <a:avLst/>
              <a:gdLst/>
              <a:ahLst/>
              <a:cxnLst/>
              <a:rect r="r" b="b" t="t" l="l"/>
              <a:pathLst>
                <a:path h="430207" w="665738">
                  <a:moveTo>
                    <a:pt x="132778" y="0"/>
                  </a:moveTo>
                  <a:lnTo>
                    <a:pt x="532960" y="0"/>
                  </a:lnTo>
                  <a:cubicBezTo>
                    <a:pt x="568175" y="0"/>
                    <a:pt x="601947" y="13989"/>
                    <a:pt x="626848" y="38890"/>
                  </a:cubicBezTo>
                  <a:cubicBezTo>
                    <a:pt x="651749" y="63790"/>
                    <a:pt x="665738" y="97563"/>
                    <a:pt x="665738" y="132778"/>
                  </a:cubicBezTo>
                  <a:lnTo>
                    <a:pt x="665738" y="297429"/>
                  </a:lnTo>
                  <a:cubicBezTo>
                    <a:pt x="665738" y="332644"/>
                    <a:pt x="651749" y="366417"/>
                    <a:pt x="626848" y="391317"/>
                  </a:cubicBezTo>
                  <a:cubicBezTo>
                    <a:pt x="601947" y="416218"/>
                    <a:pt x="568175" y="430207"/>
                    <a:pt x="532960" y="430207"/>
                  </a:cubicBezTo>
                  <a:lnTo>
                    <a:pt x="132778" y="430207"/>
                  </a:lnTo>
                  <a:cubicBezTo>
                    <a:pt x="97563" y="430207"/>
                    <a:pt x="63790" y="416218"/>
                    <a:pt x="38890" y="391317"/>
                  </a:cubicBezTo>
                  <a:cubicBezTo>
                    <a:pt x="13989" y="366417"/>
                    <a:pt x="0" y="332644"/>
                    <a:pt x="0" y="297429"/>
                  </a:cubicBezTo>
                  <a:lnTo>
                    <a:pt x="0" y="132778"/>
                  </a:lnTo>
                  <a:cubicBezTo>
                    <a:pt x="0" y="97563"/>
                    <a:pt x="13989" y="63790"/>
                    <a:pt x="38890" y="38890"/>
                  </a:cubicBezTo>
                  <a:cubicBezTo>
                    <a:pt x="63790" y="13989"/>
                    <a:pt x="97563" y="0"/>
                    <a:pt x="1327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665738" cy="458782"/>
            </a:xfrm>
            <a:prstGeom prst="rect">
              <a:avLst/>
            </a:prstGeom>
          </p:spPr>
          <p:txBody>
            <a:bodyPr anchor="ctr" rtlCol="false" tIns="59762" lIns="59762" bIns="59762" rIns="59762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333468" y="2637363"/>
            <a:ext cx="5087225" cy="2428380"/>
            <a:chOff x="0" y="0"/>
            <a:chExt cx="1138912" cy="54365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38912" cy="543658"/>
            </a:xfrm>
            <a:custGeom>
              <a:avLst/>
              <a:gdLst/>
              <a:ahLst/>
              <a:cxnLst/>
              <a:rect r="r" b="b" t="t" l="l"/>
              <a:pathLst>
                <a:path h="543658" w="1138912">
                  <a:moveTo>
                    <a:pt x="77614" y="0"/>
                  </a:moveTo>
                  <a:lnTo>
                    <a:pt x="1061298" y="0"/>
                  </a:lnTo>
                  <a:cubicBezTo>
                    <a:pt x="1081883" y="0"/>
                    <a:pt x="1101624" y="8177"/>
                    <a:pt x="1116179" y="22733"/>
                  </a:cubicBezTo>
                  <a:cubicBezTo>
                    <a:pt x="1130735" y="37288"/>
                    <a:pt x="1138912" y="57029"/>
                    <a:pt x="1138912" y="77614"/>
                  </a:cubicBezTo>
                  <a:lnTo>
                    <a:pt x="1138912" y="466045"/>
                  </a:lnTo>
                  <a:cubicBezTo>
                    <a:pt x="1138912" y="486629"/>
                    <a:pt x="1130735" y="506370"/>
                    <a:pt x="1116179" y="520926"/>
                  </a:cubicBezTo>
                  <a:cubicBezTo>
                    <a:pt x="1101624" y="535481"/>
                    <a:pt x="1081883" y="543658"/>
                    <a:pt x="1061298" y="543658"/>
                  </a:cubicBezTo>
                  <a:lnTo>
                    <a:pt x="77614" y="543658"/>
                  </a:lnTo>
                  <a:cubicBezTo>
                    <a:pt x="57029" y="543658"/>
                    <a:pt x="37288" y="535481"/>
                    <a:pt x="22733" y="520926"/>
                  </a:cubicBezTo>
                  <a:cubicBezTo>
                    <a:pt x="8177" y="506370"/>
                    <a:pt x="0" y="486629"/>
                    <a:pt x="0" y="466045"/>
                  </a:cubicBezTo>
                  <a:lnTo>
                    <a:pt x="0" y="77614"/>
                  </a:lnTo>
                  <a:cubicBezTo>
                    <a:pt x="0" y="57029"/>
                    <a:pt x="8177" y="37288"/>
                    <a:pt x="22733" y="22733"/>
                  </a:cubicBezTo>
                  <a:cubicBezTo>
                    <a:pt x="37288" y="8177"/>
                    <a:pt x="57029" y="0"/>
                    <a:pt x="776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138912" cy="572233"/>
            </a:xfrm>
            <a:prstGeom prst="rect">
              <a:avLst/>
            </a:prstGeom>
          </p:spPr>
          <p:txBody>
            <a:bodyPr anchor="ctr" rtlCol="false" tIns="59762" lIns="59762" bIns="59762" rIns="59762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8435875" y="3261470"/>
            <a:ext cx="1397559" cy="1649431"/>
          </a:xfrm>
          <a:custGeom>
            <a:avLst/>
            <a:gdLst/>
            <a:ahLst/>
            <a:cxnLst/>
            <a:rect r="r" b="b" t="t" l="l"/>
            <a:pathLst>
              <a:path h="1649431" w="1397559">
                <a:moveTo>
                  <a:pt x="0" y="0"/>
                </a:moveTo>
                <a:lnTo>
                  <a:pt x="1397559" y="0"/>
                </a:lnTo>
                <a:lnTo>
                  <a:pt x="1397559" y="1649432"/>
                </a:lnTo>
                <a:lnTo>
                  <a:pt x="0" y="16494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313" r="0" b="-4313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2540938" y="328762"/>
            <a:ext cx="13847584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DATA COLLECTION PIPELINE: APIS &amp; WEB SCRAPING INTEGRATION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5919784" y="3123440"/>
            <a:ext cx="1549984" cy="1597666"/>
            <a:chOff x="0" y="0"/>
            <a:chExt cx="2066645" cy="2130221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683258" cy="1549564"/>
            </a:xfrm>
            <a:custGeom>
              <a:avLst/>
              <a:gdLst/>
              <a:ahLst/>
              <a:cxnLst/>
              <a:rect r="r" b="b" t="t" l="l"/>
              <a:pathLst>
                <a:path h="1549564" w="1683258">
                  <a:moveTo>
                    <a:pt x="0" y="0"/>
                  </a:moveTo>
                  <a:lnTo>
                    <a:pt x="1683258" y="0"/>
                  </a:lnTo>
                  <a:lnTo>
                    <a:pt x="1683258" y="1549564"/>
                  </a:lnTo>
                  <a:lnTo>
                    <a:pt x="0" y="15495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-4313" r="0" b="-4313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 rot="0">
              <a:off x="0" y="1452040"/>
              <a:ext cx="2066645" cy="6781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2"/>
                </a:lnSpc>
              </a:pPr>
              <a:r>
                <a:rPr lang="en-US" sz="3058" b="true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tweepy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979046" y="2708083"/>
            <a:ext cx="5968599" cy="2428380"/>
            <a:chOff x="0" y="0"/>
            <a:chExt cx="7958132" cy="3237840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7958132" cy="3237840"/>
              <a:chOff x="0" y="0"/>
              <a:chExt cx="1336231" cy="543658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336231" cy="543658"/>
              </a:xfrm>
              <a:custGeom>
                <a:avLst/>
                <a:gdLst/>
                <a:ahLst/>
                <a:cxnLst/>
                <a:rect r="r" b="b" t="t" l="l"/>
                <a:pathLst>
                  <a:path h="543658" w="1336231">
                    <a:moveTo>
                      <a:pt x="66153" y="0"/>
                    </a:moveTo>
                    <a:lnTo>
                      <a:pt x="1270079" y="0"/>
                    </a:lnTo>
                    <a:cubicBezTo>
                      <a:pt x="1306614" y="0"/>
                      <a:pt x="1336231" y="29617"/>
                      <a:pt x="1336231" y="66153"/>
                    </a:cubicBezTo>
                    <a:lnTo>
                      <a:pt x="1336231" y="477506"/>
                    </a:lnTo>
                    <a:cubicBezTo>
                      <a:pt x="1336231" y="495050"/>
                      <a:pt x="1329262" y="511877"/>
                      <a:pt x="1316856" y="524283"/>
                    </a:cubicBezTo>
                    <a:cubicBezTo>
                      <a:pt x="1304450" y="536689"/>
                      <a:pt x="1287623" y="543658"/>
                      <a:pt x="1270079" y="543658"/>
                    </a:cubicBezTo>
                    <a:lnTo>
                      <a:pt x="66153" y="543658"/>
                    </a:lnTo>
                    <a:cubicBezTo>
                      <a:pt x="48608" y="543658"/>
                      <a:pt x="31782" y="536689"/>
                      <a:pt x="19376" y="524283"/>
                    </a:cubicBezTo>
                    <a:cubicBezTo>
                      <a:pt x="6970" y="511877"/>
                      <a:pt x="0" y="495050"/>
                      <a:pt x="0" y="477506"/>
                    </a:cubicBezTo>
                    <a:lnTo>
                      <a:pt x="0" y="66153"/>
                    </a:lnTo>
                    <a:cubicBezTo>
                      <a:pt x="0" y="48608"/>
                      <a:pt x="6970" y="31782"/>
                      <a:pt x="19376" y="19376"/>
                    </a:cubicBezTo>
                    <a:cubicBezTo>
                      <a:pt x="31782" y="6970"/>
                      <a:pt x="48608" y="0"/>
                      <a:pt x="6615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47625"/>
                <a:ext cx="1336231" cy="591283"/>
              </a:xfrm>
              <a:prstGeom prst="rect">
                <a:avLst/>
              </a:prstGeom>
            </p:spPr>
            <p:txBody>
              <a:bodyPr anchor="ctr" rtlCol="false" tIns="59762" lIns="59762" bIns="59762" rIns="59762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38" id="38"/>
            <p:cNvSpPr txBox="true"/>
            <p:nvPr/>
          </p:nvSpPr>
          <p:spPr>
            <a:xfrm rot="0">
              <a:off x="162033" y="773668"/>
              <a:ext cx="3229451" cy="1715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Hashtags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</a:t>
              </a: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omments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Likes count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3391483" y="481568"/>
              <a:ext cx="4566649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Post metadata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Ti</a:t>
              </a: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mestamps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b="true" sz="2499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Mentions and trend keywords</a:t>
              </a:r>
            </a:p>
          </p:txBody>
        </p:sp>
      </p:grpSp>
      <p:sp>
        <p:nvSpPr>
          <p:cNvPr name="AutoShape 40" id="40"/>
          <p:cNvSpPr/>
          <p:nvPr/>
        </p:nvSpPr>
        <p:spPr>
          <a:xfrm flipV="true">
            <a:off x="3958657" y="3851553"/>
            <a:ext cx="137481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1" id="41"/>
          <p:cNvSpPr/>
          <p:nvPr/>
        </p:nvSpPr>
        <p:spPr>
          <a:xfrm>
            <a:off x="10420693" y="3903223"/>
            <a:ext cx="55835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2" id="42"/>
          <p:cNvGrpSpPr/>
          <p:nvPr/>
        </p:nvGrpSpPr>
        <p:grpSpPr>
          <a:xfrm rot="0">
            <a:off x="3958047" y="7225541"/>
            <a:ext cx="6387581" cy="1921623"/>
            <a:chOff x="0" y="0"/>
            <a:chExt cx="8516775" cy="2562164"/>
          </a:xfrm>
        </p:grpSpPr>
        <p:grpSp>
          <p:nvGrpSpPr>
            <p:cNvPr name="Group 43" id="43"/>
            <p:cNvGrpSpPr/>
            <p:nvPr/>
          </p:nvGrpSpPr>
          <p:grpSpPr>
            <a:xfrm rot="0">
              <a:off x="1128410" y="119589"/>
              <a:ext cx="7107768" cy="908617"/>
              <a:chOff x="0" y="0"/>
              <a:chExt cx="1193449" cy="152564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1193449" cy="152564"/>
              </a:xfrm>
              <a:custGeom>
                <a:avLst/>
                <a:gdLst/>
                <a:ahLst/>
                <a:cxnLst/>
                <a:rect r="r" b="b" t="t" l="l"/>
                <a:pathLst>
                  <a:path h="152564" w="1193449">
                    <a:moveTo>
                      <a:pt x="74067" y="0"/>
                    </a:moveTo>
                    <a:lnTo>
                      <a:pt x="1119382" y="0"/>
                    </a:lnTo>
                    <a:cubicBezTo>
                      <a:pt x="1139026" y="0"/>
                      <a:pt x="1157865" y="7803"/>
                      <a:pt x="1171755" y="21694"/>
                    </a:cubicBezTo>
                    <a:cubicBezTo>
                      <a:pt x="1185645" y="35584"/>
                      <a:pt x="1193449" y="54423"/>
                      <a:pt x="1193449" y="74067"/>
                    </a:cubicBezTo>
                    <a:lnTo>
                      <a:pt x="1193449" y="78497"/>
                    </a:lnTo>
                    <a:cubicBezTo>
                      <a:pt x="1193449" y="119403"/>
                      <a:pt x="1160288" y="152564"/>
                      <a:pt x="1119382" y="152564"/>
                    </a:cubicBezTo>
                    <a:lnTo>
                      <a:pt x="74067" y="152564"/>
                    </a:lnTo>
                    <a:cubicBezTo>
                      <a:pt x="33161" y="152564"/>
                      <a:pt x="0" y="119403"/>
                      <a:pt x="0" y="78497"/>
                    </a:cubicBezTo>
                    <a:lnTo>
                      <a:pt x="0" y="74067"/>
                    </a:lnTo>
                    <a:cubicBezTo>
                      <a:pt x="0" y="33161"/>
                      <a:pt x="33161" y="0"/>
                      <a:pt x="7406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0" y="-47625"/>
                <a:ext cx="1193449" cy="200189"/>
              </a:xfrm>
              <a:prstGeom prst="rect">
                <a:avLst/>
              </a:prstGeom>
            </p:spPr>
            <p:txBody>
              <a:bodyPr anchor="ctr" rtlCol="false" tIns="59762" lIns="59762" bIns="59762" rIns="59762"/>
              <a:lstStyle/>
              <a:p>
                <a:pPr algn="ctr">
                  <a:lnSpc>
                    <a:spcPts val="3499"/>
                  </a:lnSpc>
                </a:pPr>
                <a:r>
                  <a:rPr lang="en-US" b="true" sz="2499">
                    <a:solidFill>
                      <a:srgbClr val="0664E2"/>
                    </a:solidFill>
                    <a:latin typeface="Source Sans Pro Bold"/>
                    <a:ea typeface="Source Sans Pro Bold"/>
                    <a:cs typeface="Source Sans Pro Bold"/>
                    <a:sym typeface="Source Sans Pro Bold"/>
                  </a:rPr>
                  <a:t>Selenium for dynamic content</a:t>
                </a:r>
              </a:p>
            </p:txBody>
          </p:sp>
        </p:grpSp>
        <p:grpSp>
          <p:nvGrpSpPr>
            <p:cNvPr name="Group 46" id="46"/>
            <p:cNvGrpSpPr/>
            <p:nvPr/>
          </p:nvGrpSpPr>
          <p:grpSpPr>
            <a:xfrm rot="0">
              <a:off x="1128410" y="1281082"/>
              <a:ext cx="7107768" cy="894793"/>
              <a:chOff x="0" y="0"/>
              <a:chExt cx="1193449" cy="150243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1193449" cy="150243"/>
              </a:xfrm>
              <a:custGeom>
                <a:avLst/>
                <a:gdLst/>
                <a:ahLst/>
                <a:cxnLst/>
                <a:rect r="r" b="b" t="t" l="l"/>
                <a:pathLst>
                  <a:path h="150243" w="1193449">
                    <a:moveTo>
                      <a:pt x="74067" y="0"/>
                    </a:moveTo>
                    <a:lnTo>
                      <a:pt x="1119382" y="0"/>
                    </a:lnTo>
                    <a:cubicBezTo>
                      <a:pt x="1139026" y="0"/>
                      <a:pt x="1157865" y="7803"/>
                      <a:pt x="1171755" y="21694"/>
                    </a:cubicBezTo>
                    <a:cubicBezTo>
                      <a:pt x="1185645" y="35584"/>
                      <a:pt x="1193449" y="54423"/>
                      <a:pt x="1193449" y="74067"/>
                    </a:cubicBezTo>
                    <a:lnTo>
                      <a:pt x="1193449" y="76176"/>
                    </a:lnTo>
                    <a:cubicBezTo>
                      <a:pt x="1193449" y="117082"/>
                      <a:pt x="1160288" y="150243"/>
                      <a:pt x="1119382" y="150243"/>
                    </a:cubicBezTo>
                    <a:lnTo>
                      <a:pt x="74067" y="150243"/>
                    </a:lnTo>
                    <a:cubicBezTo>
                      <a:pt x="54423" y="150243"/>
                      <a:pt x="35584" y="142439"/>
                      <a:pt x="21694" y="128549"/>
                    </a:cubicBezTo>
                    <a:cubicBezTo>
                      <a:pt x="7803" y="114659"/>
                      <a:pt x="0" y="95819"/>
                      <a:pt x="0" y="76176"/>
                    </a:cubicBezTo>
                    <a:lnTo>
                      <a:pt x="0" y="74067"/>
                    </a:lnTo>
                    <a:cubicBezTo>
                      <a:pt x="0" y="33161"/>
                      <a:pt x="33161" y="0"/>
                      <a:pt x="7406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-47625"/>
                <a:ext cx="1193449" cy="197868"/>
              </a:xfrm>
              <a:prstGeom prst="rect">
                <a:avLst/>
              </a:prstGeom>
            </p:spPr>
            <p:txBody>
              <a:bodyPr anchor="ctr" rtlCol="false" tIns="59762" lIns="59762" bIns="59762" rIns="59762"/>
              <a:lstStyle/>
              <a:p>
                <a:pPr algn="ctr">
                  <a:lnSpc>
                    <a:spcPts val="2939"/>
                  </a:lnSpc>
                </a:pPr>
                <a:r>
                  <a:rPr lang="en-US" b="true" sz="2099">
                    <a:solidFill>
                      <a:srgbClr val="0664E2"/>
                    </a:solidFill>
                    <a:latin typeface="Source Sans Pro Bold"/>
                    <a:ea typeface="Source Sans Pro Bold"/>
                    <a:cs typeface="Source Sans Pro Bold"/>
                    <a:sym typeface="Source Sans Pro Bold"/>
                  </a:rPr>
                  <a:t>BeautifulSoup, Requests for static content</a:t>
                </a:r>
              </a:p>
            </p:txBody>
          </p:sp>
        </p:grpSp>
        <p:grpSp>
          <p:nvGrpSpPr>
            <p:cNvPr name="Group 49" id="49"/>
            <p:cNvGrpSpPr/>
            <p:nvPr/>
          </p:nvGrpSpPr>
          <p:grpSpPr>
            <a:xfrm rot="0">
              <a:off x="845370" y="0"/>
              <a:ext cx="7671405" cy="2562164"/>
              <a:chOff x="0" y="0"/>
              <a:chExt cx="1288088" cy="430207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1288088" cy="430207"/>
              </a:xfrm>
              <a:custGeom>
                <a:avLst/>
                <a:gdLst/>
                <a:ahLst/>
                <a:cxnLst/>
                <a:rect r="r" b="b" t="t" l="l"/>
                <a:pathLst>
                  <a:path h="430207" w="1288088">
                    <a:moveTo>
                      <a:pt x="68625" y="0"/>
                    </a:moveTo>
                    <a:lnTo>
                      <a:pt x="1219463" y="0"/>
                    </a:lnTo>
                    <a:cubicBezTo>
                      <a:pt x="1257363" y="0"/>
                      <a:pt x="1288088" y="30724"/>
                      <a:pt x="1288088" y="68625"/>
                    </a:cubicBezTo>
                    <a:lnTo>
                      <a:pt x="1288088" y="361582"/>
                    </a:lnTo>
                    <a:cubicBezTo>
                      <a:pt x="1288088" y="379782"/>
                      <a:pt x="1280858" y="397237"/>
                      <a:pt x="1267988" y="410107"/>
                    </a:cubicBezTo>
                    <a:cubicBezTo>
                      <a:pt x="1255118" y="422977"/>
                      <a:pt x="1237663" y="430207"/>
                      <a:pt x="1219463" y="430207"/>
                    </a:cubicBezTo>
                    <a:lnTo>
                      <a:pt x="68625" y="430207"/>
                    </a:lnTo>
                    <a:cubicBezTo>
                      <a:pt x="50425" y="430207"/>
                      <a:pt x="32970" y="422977"/>
                      <a:pt x="20100" y="410107"/>
                    </a:cubicBezTo>
                    <a:cubicBezTo>
                      <a:pt x="7230" y="397237"/>
                      <a:pt x="0" y="379782"/>
                      <a:pt x="0" y="361582"/>
                    </a:cubicBezTo>
                    <a:lnTo>
                      <a:pt x="0" y="68625"/>
                    </a:lnTo>
                    <a:cubicBezTo>
                      <a:pt x="0" y="50425"/>
                      <a:pt x="7230" y="32970"/>
                      <a:pt x="20100" y="20100"/>
                    </a:cubicBezTo>
                    <a:cubicBezTo>
                      <a:pt x="32970" y="7230"/>
                      <a:pt x="50425" y="0"/>
                      <a:pt x="686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0" y="-47625"/>
                <a:ext cx="1288088" cy="477832"/>
              </a:xfrm>
              <a:prstGeom prst="rect">
                <a:avLst/>
              </a:prstGeom>
            </p:spPr>
            <p:txBody>
              <a:bodyPr anchor="ctr" rtlCol="false" tIns="59762" lIns="59762" bIns="59762" rIns="59762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AutoShape 52" id="52"/>
            <p:cNvSpPr/>
            <p:nvPr/>
          </p:nvSpPr>
          <p:spPr>
            <a:xfrm>
              <a:off x="813" y="1254025"/>
              <a:ext cx="844556" cy="2705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Freeform 53" id="53"/>
          <p:cNvSpPr/>
          <p:nvPr/>
        </p:nvSpPr>
        <p:spPr>
          <a:xfrm flipH="false" flipV="false" rot="0">
            <a:off x="1688157" y="7813370"/>
            <a:ext cx="1567322" cy="579434"/>
          </a:xfrm>
          <a:custGeom>
            <a:avLst/>
            <a:gdLst/>
            <a:ahLst/>
            <a:cxnLst/>
            <a:rect r="r" b="b" t="t" l="l"/>
            <a:pathLst>
              <a:path h="579434" w="1567322">
                <a:moveTo>
                  <a:pt x="0" y="0"/>
                </a:moveTo>
                <a:lnTo>
                  <a:pt x="1567322" y="0"/>
                </a:lnTo>
                <a:lnTo>
                  <a:pt x="1567322" y="579434"/>
                </a:lnTo>
                <a:lnTo>
                  <a:pt x="0" y="57943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4098" r="0" b="-4098"/>
            </a:stretch>
          </a:blipFill>
        </p:spPr>
      </p:sp>
      <p:grpSp>
        <p:nvGrpSpPr>
          <p:cNvPr name="Group 54" id="54"/>
          <p:cNvGrpSpPr/>
          <p:nvPr/>
        </p:nvGrpSpPr>
        <p:grpSpPr>
          <a:xfrm rot="0">
            <a:off x="10345018" y="7205249"/>
            <a:ext cx="6602626" cy="1921623"/>
            <a:chOff x="0" y="0"/>
            <a:chExt cx="8803501" cy="2562164"/>
          </a:xfrm>
        </p:grpSpPr>
        <p:grpSp>
          <p:nvGrpSpPr>
            <p:cNvPr name="Group 55" id="55"/>
            <p:cNvGrpSpPr/>
            <p:nvPr/>
          </p:nvGrpSpPr>
          <p:grpSpPr>
            <a:xfrm rot="0">
              <a:off x="845370" y="0"/>
              <a:ext cx="7958132" cy="2562164"/>
              <a:chOff x="0" y="0"/>
              <a:chExt cx="1336231" cy="430207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1336231" cy="430207"/>
              </a:xfrm>
              <a:custGeom>
                <a:avLst/>
                <a:gdLst/>
                <a:ahLst/>
                <a:cxnLst/>
                <a:rect r="r" b="b" t="t" l="l"/>
                <a:pathLst>
                  <a:path h="430207" w="1336231">
                    <a:moveTo>
                      <a:pt x="66153" y="0"/>
                    </a:moveTo>
                    <a:lnTo>
                      <a:pt x="1270079" y="0"/>
                    </a:lnTo>
                    <a:cubicBezTo>
                      <a:pt x="1306614" y="0"/>
                      <a:pt x="1336231" y="29617"/>
                      <a:pt x="1336231" y="66153"/>
                    </a:cubicBezTo>
                    <a:lnTo>
                      <a:pt x="1336231" y="364054"/>
                    </a:lnTo>
                    <a:cubicBezTo>
                      <a:pt x="1336231" y="381599"/>
                      <a:pt x="1329262" y="398425"/>
                      <a:pt x="1316856" y="410831"/>
                    </a:cubicBezTo>
                    <a:cubicBezTo>
                      <a:pt x="1304450" y="423237"/>
                      <a:pt x="1287623" y="430207"/>
                      <a:pt x="1270079" y="430207"/>
                    </a:cubicBezTo>
                    <a:lnTo>
                      <a:pt x="66153" y="430207"/>
                    </a:lnTo>
                    <a:cubicBezTo>
                      <a:pt x="48608" y="430207"/>
                      <a:pt x="31782" y="423237"/>
                      <a:pt x="19376" y="410831"/>
                    </a:cubicBezTo>
                    <a:cubicBezTo>
                      <a:pt x="6970" y="398425"/>
                      <a:pt x="0" y="381599"/>
                      <a:pt x="0" y="364054"/>
                    </a:cubicBezTo>
                    <a:lnTo>
                      <a:pt x="0" y="66153"/>
                    </a:lnTo>
                    <a:cubicBezTo>
                      <a:pt x="0" y="48608"/>
                      <a:pt x="6970" y="31782"/>
                      <a:pt x="19376" y="19376"/>
                    </a:cubicBezTo>
                    <a:cubicBezTo>
                      <a:pt x="31782" y="6970"/>
                      <a:pt x="48608" y="0"/>
                      <a:pt x="6615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0" y="-47625"/>
                <a:ext cx="1336231" cy="477832"/>
              </a:xfrm>
              <a:prstGeom prst="rect">
                <a:avLst/>
              </a:prstGeom>
            </p:spPr>
            <p:txBody>
              <a:bodyPr anchor="ctr" rtlCol="false" tIns="59762" lIns="59762" bIns="59762" rIns="59762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58" id="58"/>
            <p:cNvSpPr txBox="true"/>
            <p:nvPr/>
          </p:nvSpPr>
          <p:spPr>
            <a:xfrm rot="0">
              <a:off x="1087597" y="287286"/>
              <a:ext cx="4666457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81" indent="-237491" lvl="1">
                <a:lnSpc>
                  <a:spcPts val="3080"/>
                </a:lnSpc>
                <a:buFont typeface="Arial"/>
                <a:buChar char="•"/>
              </a:pP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Product titles and prices</a:t>
              </a:r>
            </a:p>
            <a:p>
              <a:pPr algn="l" marL="474981" indent="-237491" lvl="1">
                <a:lnSpc>
                  <a:spcPts val="3080"/>
                </a:lnSpc>
                <a:buFont typeface="Arial"/>
                <a:buChar char="•"/>
              </a:pP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Feedback/c</a:t>
              </a: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omments</a:t>
              </a:r>
            </a:p>
            <a:p>
              <a:pPr algn="l" marL="474981" indent="-237491" lvl="1">
                <a:lnSpc>
                  <a:spcPts val="3080"/>
                </a:lnSpc>
                <a:buFont typeface="Arial"/>
                <a:buChar char="•"/>
              </a:pP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Seller reputation</a:t>
              </a:r>
            </a:p>
          </p:txBody>
        </p:sp>
        <p:sp>
          <p:nvSpPr>
            <p:cNvPr name="TextBox 59" id="59"/>
            <p:cNvSpPr txBox="true"/>
            <p:nvPr/>
          </p:nvSpPr>
          <p:spPr>
            <a:xfrm rot="0">
              <a:off x="5754054" y="287286"/>
              <a:ext cx="2852123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81" indent="-237491" lvl="1">
                <a:lnSpc>
                  <a:spcPts val="3080"/>
                </a:lnSpc>
                <a:buFont typeface="Arial"/>
                <a:buChar char="•"/>
              </a:pP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Deliv</a:t>
              </a: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ery pricing and type</a:t>
              </a:r>
            </a:p>
            <a:p>
              <a:pPr algn="l" marL="474981" indent="-237491" lvl="1">
                <a:lnSpc>
                  <a:spcPts val="3080"/>
                </a:lnSpc>
                <a:buFont typeface="Arial"/>
                <a:buChar char="•"/>
              </a:pPr>
              <a:r>
                <a:rPr lang="en-US" b="true" sz="2200">
                  <a:solidFill>
                    <a:srgbClr val="0664E2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Image URLs</a:t>
              </a:r>
            </a:p>
          </p:txBody>
        </p:sp>
        <p:sp>
          <p:nvSpPr>
            <p:cNvPr name="AutoShape 60" id="60"/>
            <p:cNvSpPr/>
            <p:nvPr/>
          </p:nvSpPr>
          <p:spPr>
            <a:xfrm flipV="true">
              <a:off x="813" y="1281082"/>
              <a:ext cx="844556" cy="2705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Freeform 61" id="61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06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540938" y="1181683"/>
            <a:ext cx="7433012" cy="7697174"/>
            <a:chOff x="0" y="0"/>
            <a:chExt cx="1970954" cy="2041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70955" cy="2041000"/>
            </a:xfrm>
            <a:custGeom>
              <a:avLst/>
              <a:gdLst/>
              <a:ahLst/>
              <a:cxnLst/>
              <a:rect r="r" b="b" t="t" l="l"/>
              <a:pathLst>
                <a:path h="2041000" w="1970955">
                  <a:moveTo>
                    <a:pt x="53120" y="0"/>
                  </a:moveTo>
                  <a:lnTo>
                    <a:pt x="1917835" y="0"/>
                  </a:lnTo>
                  <a:cubicBezTo>
                    <a:pt x="1947172" y="0"/>
                    <a:pt x="1970955" y="23782"/>
                    <a:pt x="1970955" y="53120"/>
                  </a:cubicBezTo>
                  <a:lnTo>
                    <a:pt x="1970955" y="1987881"/>
                  </a:lnTo>
                  <a:cubicBezTo>
                    <a:pt x="1970955" y="2017218"/>
                    <a:pt x="1947172" y="2041000"/>
                    <a:pt x="1917835" y="2041000"/>
                  </a:cubicBezTo>
                  <a:lnTo>
                    <a:pt x="53120" y="2041000"/>
                  </a:lnTo>
                  <a:cubicBezTo>
                    <a:pt x="23782" y="2041000"/>
                    <a:pt x="0" y="2017218"/>
                    <a:pt x="0" y="1987881"/>
                  </a:cubicBezTo>
                  <a:lnTo>
                    <a:pt x="0" y="53120"/>
                  </a:lnTo>
                  <a:cubicBezTo>
                    <a:pt x="0" y="23782"/>
                    <a:pt x="23782" y="0"/>
                    <a:pt x="53120" y="0"/>
                  </a:cubicBezTo>
                  <a:close/>
                </a:path>
              </a:pathLst>
            </a:custGeom>
            <a:solidFill>
              <a:srgbClr val="FFEAE0"/>
            </a:solidFill>
            <a:ln w="38100" cap="rnd">
              <a:solidFill>
                <a:srgbClr val="CFC8BE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970954" cy="2069575"/>
            </a:xfrm>
            <a:prstGeom prst="rect">
              <a:avLst/>
            </a:prstGeom>
          </p:spPr>
          <p:txBody>
            <a:bodyPr anchor="ctr" rtlCol="false" tIns="50457" lIns="50457" bIns="50457" rIns="50457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7352302" y="3138893"/>
            <a:ext cx="4168770" cy="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3478653" y="5082971"/>
            <a:ext cx="5386949" cy="1262214"/>
          </a:xfrm>
          <a:custGeom>
            <a:avLst/>
            <a:gdLst/>
            <a:ahLst/>
            <a:cxnLst/>
            <a:rect r="r" b="b" t="t" l="l"/>
            <a:pathLst>
              <a:path h="1262214" w="5386949">
                <a:moveTo>
                  <a:pt x="0" y="0"/>
                </a:moveTo>
                <a:lnTo>
                  <a:pt x="5386949" y="0"/>
                </a:lnTo>
                <a:lnTo>
                  <a:pt x="5386949" y="1262214"/>
                </a:lnTo>
                <a:lnTo>
                  <a:pt x="0" y="12622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CFC8BE"/>
            </a:solidFill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1673473" y="5505347"/>
            <a:ext cx="524932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COMMENTAIRE / FEEDBACK</a:t>
            </a:r>
          </a:p>
        </p:txBody>
      </p:sp>
      <p:sp>
        <p:nvSpPr>
          <p:cNvPr name="AutoShape 14" id="14"/>
          <p:cNvSpPr/>
          <p:nvPr/>
        </p:nvSpPr>
        <p:spPr>
          <a:xfrm>
            <a:off x="8865602" y="5714078"/>
            <a:ext cx="2807870" cy="14599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3542270" y="6815765"/>
            <a:ext cx="5259716" cy="1372332"/>
          </a:xfrm>
          <a:custGeom>
            <a:avLst/>
            <a:gdLst/>
            <a:ahLst/>
            <a:cxnLst/>
            <a:rect r="r" b="b" t="t" l="l"/>
            <a:pathLst>
              <a:path h="1372332" w="5259716">
                <a:moveTo>
                  <a:pt x="0" y="0"/>
                </a:moveTo>
                <a:lnTo>
                  <a:pt x="5259716" y="0"/>
                </a:lnTo>
                <a:lnTo>
                  <a:pt x="5259716" y="1372333"/>
                </a:lnTo>
                <a:lnTo>
                  <a:pt x="0" y="13723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725" t="-13295" r="-13132" b="-36116"/>
            </a:stretch>
          </a:blipFill>
        </p:spPr>
      </p:sp>
      <p:sp>
        <p:nvSpPr>
          <p:cNvPr name="AutoShape 16" id="16"/>
          <p:cNvSpPr/>
          <p:nvPr/>
        </p:nvSpPr>
        <p:spPr>
          <a:xfrm>
            <a:off x="8801986" y="7501931"/>
            <a:ext cx="2871487" cy="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5086420" y="1509313"/>
            <a:ext cx="2171415" cy="3259159"/>
          </a:xfrm>
          <a:custGeom>
            <a:avLst/>
            <a:gdLst/>
            <a:ahLst/>
            <a:cxnLst/>
            <a:rect r="r" b="b" t="t" l="l"/>
            <a:pathLst>
              <a:path h="3259159" w="2171415">
                <a:moveTo>
                  <a:pt x="0" y="0"/>
                </a:moveTo>
                <a:lnTo>
                  <a:pt x="2171415" y="0"/>
                </a:lnTo>
                <a:lnTo>
                  <a:pt x="2171415" y="3259159"/>
                </a:lnTo>
                <a:lnTo>
                  <a:pt x="0" y="32591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540938" y="347812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3"/>
              </a:lnSpc>
            </a:pPr>
            <a:r>
              <a:rPr lang="en-US" b="true" sz="37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PRÉTRAITEMENT DES DONNÉES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159695" y="9288433"/>
            <a:ext cx="61954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TYPE DE DONNÉES COLLECTÉ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21073" y="2915563"/>
            <a:ext cx="540172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IMAGES DE POSTS / ARTICLE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673473" y="7278602"/>
            <a:ext cx="4403814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DONNÉES NUMÉRIQUE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07</a:t>
              </a:r>
            </a:p>
          </p:txBody>
        </p:sp>
      </p:grpSp>
      <p:sp>
        <p:nvSpPr>
          <p:cNvPr name="AutoShape 8" id="8"/>
          <p:cNvSpPr/>
          <p:nvPr/>
        </p:nvSpPr>
        <p:spPr>
          <a:xfrm>
            <a:off x="4758942" y="4619063"/>
            <a:ext cx="2598804" cy="175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1821381"/>
            <a:ext cx="3730242" cy="5595364"/>
          </a:xfrm>
          <a:custGeom>
            <a:avLst/>
            <a:gdLst/>
            <a:ahLst/>
            <a:cxnLst/>
            <a:rect r="r" b="b" t="t" l="l"/>
            <a:pathLst>
              <a:path h="5595364" w="3730242">
                <a:moveTo>
                  <a:pt x="0" y="0"/>
                </a:moveTo>
                <a:lnTo>
                  <a:pt x="3730242" y="0"/>
                </a:lnTo>
                <a:lnTo>
                  <a:pt x="3730242" y="5595364"/>
                </a:lnTo>
                <a:lnTo>
                  <a:pt x="0" y="55953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999999"/>
            </a:solidFill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7357747" y="1821381"/>
            <a:ext cx="3730242" cy="5598863"/>
          </a:xfrm>
          <a:custGeom>
            <a:avLst/>
            <a:gdLst/>
            <a:ahLst/>
            <a:cxnLst/>
            <a:rect r="r" b="b" t="t" l="l"/>
            <a:pathLst>
              <a:path h="5598863" w="3730242">
                <a:moveTo>
                  <a:pt x="0" y="0"/>
                </a:moveTo>
                <a:lnTo>
                  <a:pt x="3730242" y="0"/>
                </a:lnTo>
                <a:lnTo>
                  <a:pt x="3730242" y="5598863"/>
                </a:lnTo>
                <a:lnTo>
                  <a:pt x="0" y="55988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38100" cap="sq">
            <a:solidFill>
              <a:srgbClr val="999999"/>
            </a:solidFill>
            <a:prstDash val="solid"/>
            <a:miter/>
          </a:ln>
        </p:spPr>
      </p:sp>
      <p:sp>
        <p:nvSpPr>
          <p:cNvPr name="AutoShape 11" id="11"/>
          <p:cNvSpPr/>
          <p:nvPr/>
        </p:nvSpPr>
        <p:spPr>
          <a:xfrm>
            <a:off x="11087989" y="4620812"/>
            <a:ext cx="3050857" cy="8364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4138846" y="1829745"/>
            <a:ext cx="3732575" cy="5598863"/>
          </a:xfrm>
          <a:custGeom>
            <a:avLst/>
            <a:gdLst/>
            <a:ahLst/>
            <a:cxnLst/>
            <a:rect r="r" b="b" t="t" l="l"/>
            <a:pathLst>
              <a:path h="5598863" w="3732575">
                <a:moveTo>
                  <a:pt x="0" y="0"/>
                </a:moveTo>
                <a:lnTo>
                  <a:pt x="3732576" y="0"/>
                </a:lnTo>
                <a:lnTo>
                  <a:pt x="3732576" y="5598863"/>
                </a:lnTo>
                <a:lnTo>
                  <a:pt x="0" y="55988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  <a:ln w="38100" cap="sq">
            <a:solidFill>
              <a:srgbClr val="999999"/>
            </a:solidFill>
            <a:prstDash val="solid"/>
            <a:miter/>
          </a:ln>
        </p:spPr>
      </p:sp>
      <p:sp>
        <p:nvSpPr>
          <p:cNvPr name="AutoShape 13" id="13"/>
          <p:cNvSpPr/>
          <p:nvPr/>
        </p:nvSpPr>
        <p:spPr>
          <a:xfrm flipH="true">
            <a:off x="12250266" y="9427500"/>
            <a:ext cx="3754868" cy="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6005134" y="7428608"/>
            <a:ext cx="0" cy="1963550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5" id="15"/>
          <p:cNvGraphicFramePr>
            <a:graphicFrameLocks noGrp="true"/>
          </p:cNvGraphicFramePr>
          <p:nvPr/>
        </p:nvGraphicFramePr>
        <p:xfrm>
          <a:off x="7876377" y="8712338"/>
          <a:ext cx="4373889" cy="1430325"/>
        </p:xfrm>
        <a:graphic>
          <a:graphicData uri="http://schemas.openxmlformats.org/drawingml/2006/table">
            <a:tbl>
              <a:tblPr/>
              <a:tblGrid>
                <a:gridCol w="1093472"/>
                <a:gridCol w="1093472"/>
                <a:gridCol w="1093472"/>
                <a:gridCol w="1093472"/>
              </a:tblGrid>
              <a:tr h="71597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2.8904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-0.72157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-0.2491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435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3.9694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0.2491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0.7911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6" id="16"/>
          <p:cNvSpPr txBox="true"/>
          <p:nvPr/>
        </p:nvSpPr>
        <p:spPr>
          <a:xfrm rot="0">
            <a:off x="2540938" y="347812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PRÉTRAITEMENT DES DONNÉES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96848" y="1212797"/>
            <a:ext cx="61954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TRAITEMENT DES IMAGES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67972" y="3969791"/>
            <a:ext cx="1780200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YOLOV8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97564" y="3969791"/>
            <a:ext cx="1780200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SAM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963185" y="4820837"/>
            <a:ext cx="2189775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Détection des vêtements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342142" y="4829201"/>
            <a:ext cx="2340314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Segmentationdes vêtements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512300" y="8612776"/>
            <a:ext cx="3253094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AUTOENCODEUR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893165" y="8238126"/>
            <a:ext cx="2340314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Vecteur latent</a:t>
            </a:r>
          </a:p>
        </p:txBody>
      </p:sp>
      <p:sp>
        <p:nvSpPr>
          <p:cNvPr name="AutoShape 24" id="24"/>
          <p:cNvSpPr/>
          <p:nvPr/>
        </p:nvSpPr>
        <p:spPr>
          <a:xfrm flipH="true">
            <a:off x="6494260" y="9427500"/>
            <a:ext cx="1382117" cy="8173"/>
          </a:xfrm>
          <a:prstGeom prst="line">
            <a:avLst/>
          </a:prstGeom>
          <a:ln cap="flat" w="3810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5" id="25"/>
          <p:cNvSpPr txBox="true"/>
          <p:nvPr/>
        </p:nvSpPr>
        <p:spPr>
          <a:xfrm rot="0">
            <a:off x="6359120" y="8802116"/>
            <a:ext cx="1440203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2"/>
              </a:lnSpc>
            </a:pPr>
            <a:r>
              <a:rPr lang="en-US" b="true" sz="3099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PCA</a:t>
            </a:r>
          </a:p>
        </p:txBody>
      </p:sp>
      <p:graphicFrame>
        <p:nvGraphicFramePr>
          <p:cNvPr name="Table 26" id="26"/>
          <p:cNvGraphicFramePr>
            <a:graphicFrameLocks noGrp="true"/>
          </p:cNvGraphicFramePr>
          <p:nvPr/>
        </p:nvGraphicFramePr>
        <p:xfrm>
          <a:off x="1719324" y="9068960"/>
          <a:ext cx="4774936" cy="733425"/>
        </p:xfrm>
        <a:graphic>
          <a:graphicData uri="http://schemas.openxmlformats.org/drawingml/2006/table">
            <a:tbl>
              <a:tblPr/>
              <a:tblGrid>
                <a:gridCol w="1193734"/>
                <a:gridCol w="1193734"/>
                <a:gridCol w="1193734"/>
                <a:gridCol w="1193734"/>
              </a:tblGrid>
              <a:tr h="7334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2.8904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-0.72157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-0.2491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7" id="27"/>
          <p:cNvSpPr txBox="true"/>
          <p:nvPr/>
        </p:nvSpPr>
        <p:spPr>
          <a:xfrm rot="0">
            <a:off x="2936635" y="8534538"/>
            <a:ext cx="2340314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Vecteur latent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499427" y="381376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0"/>
                </a:lnTo>
                <a:lnTo>
                  <a:pt x="0" y="8071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08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56649" y="4596188"/>
            <a:ext cx="6881435" cy="1064139"/>
          </a:xfrm>
          <a:custGeom>
            <a:avLst/>
            <a:gdLst/>
            <a:ahLst/>
            <a:cxnLst/>
            <a:rect r="r" b="b" t="t" l="l"/>
            <a:pathLst>
              <a:path h="1064139" w="6881435">
                <a:moveTo>
                  <a:pt x="0" y="0"/>
                </a:moveTo>
                <a:lnTo>
                  <a:pt x="6881434" y="0"/>
                </a:lnTo>
                <a:lnTo>
                  <a:pt x="6881434" y="1064139"/>
                </a:lnTo>
                <a:lnTo>
                  <a:pt x="0" y="10641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 flipV="true">
            <a:off x="11968998" y="2182963"/>
            <a:ext cx="955095" cy="2945295"/>
          </a:xfrm>
          <a:prstGeom prst="line">
            <a:avLst/>
          </a:prstGeom>
          <a:ln cap="flat" w="5715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 flipV="true">
            <a:off x="7238083" y="5128258"/>
            <a:ext cx="4730915" cy="0"/>
          </a:xfrm>
          <a:prstGeom prst="line">
            <a:avLst/>
          </a:prstGeom>
          <a:ln cap="flat" w="57150">
            <a:solidFill>
              <a:srgbClr val="CFC8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1968998" y="5128258"/>
            <a:ext cx="955095" cy="2871099"/>
          </a:xfrm>
          <a:prstGeom prst="line">
            <a:avLst/>
          </a:prstGeom>
          <a:ln cap="flat" w="5715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>
            <a:off x="11968998" y="5143500"/>
            <a:ext cx="1535857" cy="0"/>
          </a:xfrm>
          <a:prstGeom prst="line">
            <a:avLst/>
          </a:prstGeom>
          <a:ln cap="flat" w="57150">
            <a:solidFill>
              <a:srgbClr val="CFC8B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3" id="13"/>
          <p:cNvSpPr txBox="true"/>
          <p:nvPr/>
        </p:nvSpPr>
        <p:spPr>
          <a:xfrm rot="0">
            <a:off x="2540938" y="347812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PRÉTRAITEMENT DES DONNÉES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4473" y="1322800"/>
            <a:ext cx="61954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TRAITEMENT DE TEXT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38083" y="4377987"/>
            <a:ext cx="4864151" cy="504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4"/>
              </a:lnSpc>
            </a:pPr>
            <a:r>
              <a:rPr lang="en-US" b="true" sz="3446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RANDOM FOREST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27352" y="5403059"/>
            <a:ext cx="2695564" cy="866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7"/>
              </a:lnSpc>
            </a:pPr>
            <a:r>
              <a:rPr lang="en-US" sz="3077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Sentiment analysis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924093" y="1498504"/>
            <a:ext cx="4187214" cy="1368917"/>
            <a:chOff x="0" y="0"/>
            <a:chExt cx="5582952" cy="18252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27713" cy="1825223"/>
            </a:xfrm>
            <a:custGeom>
              <a:avLst/>
              <a:gdLst/>
              <a:ahLst/>
              <a:cxnLst/>
              <a:rect r="r" b="b" t="t" l="l"/>
              <a:pathLst>
                <a:path h="1825223" w="1427713">
                  <a:moveTo>
                    <a:pt x="0" y="0"/>
                  </a:moveTo>
                  <a:lnTo>
                    <a:pt x="1427713" y="0"/>
                  </a:lnTo>
                  <a:lnTo>
                    <a:pt x="1427713" y="1825223"/>
                  </a:lnTo>
                  <a:lnTo>
                    <a:pt x="0" y="1825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31206" t="0" r="0" b="-80852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988866" y="633729"/>
              <a:ext cx="3594085" cy="586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7"/>
                </a:lnSpc>
              </a:pPr>
              <a:r>
                <a:rPr lang="en-US" sz="3077" b="true">
                  <a:solidFill>
                    <a:srgbClr val="8C756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Negative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924093" y="7395461"/>
            <a:ext cx="4247089" cy="1207790"/>
            <a:chOff x="0" y="0"/>
            <a:chExt cx="5662786" cy="161038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87381" cy="1610387"/>
            </a:xfrm>
            <a:custGeom>
              <a:avLst/>
              <a:gdLst/>
              <a:ahLst/>
              <a:cxnLst/>
              <a:rect r="r" b="b" t="t" l="l"/>
              <a:pathLst>
                <a:path h="1610387" w="1587381">
                  <a:moveTo>
                    <a:pt x="0" y="0"/>
                  </a:moveTo>
                  <a:lnTo>
                    <a:pt x="1587381" y="0"/>
                  </a:lnTo>
                  <a:lnTo>
                    <a:pt x="1587381" y="1610387"/>
                  </a:lnTo>
                  <a:lnTo>
                    <a:pt x="0" y="16103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5974" r="-124102" b="-104926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2068701" y="580437"/>
              <a:ext cx="3594085" cy="586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7"/>
                </a:lnSpc>
              </a:pPr>
              <a:r>
                <a:rPr lang="en-US" sz="3077" b="true">
                  <a:solidFill>
                    <a:srgbClr val="8C756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Positive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504855" y="4482777"/>
            <a:ext cx="4237823" cy="1321447"/>
            <a:chOff x="0" y="0"/>
            <a:chExt cx="5650431" cy="176192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562672" cy="1761929"/>
            </a:xfrm>
            <a:custGeom>
              <a:avLst/>
              <a:gdLst/>
              <a:ahLst/>
              <a:cxnLst/>
              <a:rect r="r" b="b" t="t" l="l"/>
              <a:pathLst>
                <a:path h="1761929" w="1562672">
                  <a:moveTo>
                    <a:pt x="0" y="0"/>
                  </a:moveTo>
                  <a:lnTo>
                    <a:pt x="1562672" y="0"/>
                  </a:lnTo>
                  <a:lnTo>
                    <a:pt x="1562672" y="1761929"/>
                  </a:lnTo>
                  <a:lnTo>
                    <a:pt x="0" y="176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4601" t="-88769" r="-58237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2056346" y="657322"/>
              <a:ext cx="3594085" cy="586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7"/>
                </a:lnSpc>
              </a:pPr>
              <a:r>
                <a:rPr lang="en-US" sz="3077" b="true">
                  <a:solidFill>
                    <a:srgbClr val="8C756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Neutre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092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2858778" y="0"/>
                </a:moveTo>
                <a:lnTo>
                  <a:pt x="0" y="0"/>
                </a:lnTo>
                <a:lnTo>
                  <a:pt x="0" y="2858778"/>
                </a:lnTo>
                <a:lnTo>
                  <a:pt x="2858778" y="2858778"/>
                </a:lnTo>
                <a:lnTo>
                  <a:pt x="285877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98222" y="2222422"/>
            <a:ext cx="4941151" cy="6501081"/>
            <a:chOff x="0" y="0"/>
            <a:chExt cx="1301373" cy="171221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01373" cy="1712219"/>
            </a:xfrm>
            <a:custGeom>
              <a:avLst/>
              <a:gdLst/>
              <a:ahLst/>
              <a:cxnLst/>
              <a:rect r="r" b="b" t="t" l="l"/>
              <a:pathLst>
                <a:path h="1712219" w="1301373">
                  <a:moveTo>
                    <a:pt x="79908" y="0"/>
                  </a:moveTo>
                  <a:lnTo>
                    <a:pt x="1221465" y="0"/>
                  </a:lnTo>
                  <a:cubicBezTo>
                    <a:pt x="1265597" y="0"/>
                    <a:pt x="1301373" y="35776"/>
                    <a:pt x="1301373" y="79908"/>
                  </a:cubicBezTo>
                  <a:lnTo>
                    <a:pt x="1301373" y="1632311"/>
                  </a:lnTo>
                  <a:cubicBezTo>
                    <a:pt x="1301373" y="1676443"/>
                    <a:pt x="1265597" y="1712219"/>
                    <a:pt x="1221465" y="1712219"/>
                  </a:cubicBezTo>
                  <a:lnTo>
                    <a:pt x="79908" y="1712219"/>
                  </a:lnTo>
                  <a:cubicBezTo>
                    <a:pt x="35776" y="1712219"/>
                    <a:pt x="0" y="1676443"/>
                    <a:pt x="0" y="1632311"/>
                  </a:cubicBezTo>
                  <a:lnTo>
                    <a:pt x="0" y="79908"/>
                  </a:lnTo>
                  <a:cubicBezTo>
                    <a:pt x="0" y="35776"/>
                    <a:pt x="35776" y="0"/>
                    <a:pt x="79908" y="0"/>
                  </a:cubicBezTo>
                  <a:close/>
                </a:path>
              </a:pathLst>
            </a:custGeom>
            <a:solidFill>
              <a:srgbClr val="FFEAE0"/>
            </a:solidFill>
            <a:ln w="38100" cap="rnd">
              <a:solidFill>
                <a:srgbClr val="8C756A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1301373" cy="1740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139453" y="8603251"/>
            <a:ext cx="2858777" cy="2858777"/>
          </a:xfrm>
          <a:custGeom>
            <a:avLst/>
            <a:gdLst/>
            <a:ahLst/>
            <a:cxnLst/>
            <a:rect r="r" b="b" t="t" l="l"/>
            <a:pathLst>
              <a:path h="2858777" w="2858777">
                <a:moveTo>
                  <a:pt x="0" y="0"/>
                </a:moveTo>
                <a:lnTo>
                  <a:pt x="2858777" y="0"/>
                </a:lnTo>
                <a:lnTo>
                  <a:pt x="2858777" y="2858778"/>
                </a:lnTo>
                <a:lnTo>
                  <a:pt x="0" y="285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111307" y="72382"/>
            <a:ext cx="926792" cy="949006"/>
            <a:chOff x="0" y="0"/>
            <a:chExt cx="812800" cy="8322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32282"/>
            </a:xfrm>
            <a:custGeom>
              <a:avLst/>
              <a:gdLst/>
              <a:ahLst/>
              <a:cxnLst/>
              <a:rect r="r" b="b" t="t" l="l"/>
              <a:pathLst>
                <a:path h="832282" w="812800">
                  <a:moveTo>
                    <a:pt x="406400" y="0"/>
                  </a:moveTo>
                  <a:cubicBezTo>
                    <a:pt x="181951" y="0"/>
                    <a:pt x="0" y="186313"/>
                    <a:pt x="0" y="416141"/>
                  </a:cubicBezTo>
                  <a:cubicBezTo>
                    <a:pt x="0" y="645969"/>
                    <a:pt x="181951" y="832282"/>
                    <a:pt x="406400" y="832282"/>
                  </a:cubicBezTo>
                  <a:cubicBezTo>
                    <a:pt x="630849" y="832282"/>
                    <a:pt x="812800" y="645969"/>
                    <a:pt x="812800" y="416141"/>
                  </a:cubicBezTo>
                  <a:cubicBezTo>
                    <a:pt x="812800" y="18631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999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826"/>
              <a:ext cx="660400" cy="752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599">
                  <a:solidFill>
                    <a:srgbClr val="FFFFFF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09</a:t>
              </a:r>
            </a:p>
          </p:txBody>
        </p:sp>
      </p:grpSp>
      <p:graphicFrame>
        <p:nvGraphicFramePr>
          <p:cNvPr name="Table 11" id="11"/>
          <p:cNvGraphicFramePr>
            <a:graphicFrameLocks noGrp="true"/>
          </p:cNvGraphicFramePr>
          <p:nvPr/>
        </p:nvGraphicFramePr>
        <p:xfrm>
          <a:off x="1581330" y="3125315"/>
          <a:ext cx="4774936" cy="733425"/>
        </p:xfrm>
        <a:graphic>
          <a:graphicData uri="http://schemas.openxmlformats.org/drawingml/2006/table">
            <a:tbl>
              <a:tblPr/>
              <a:tblGrid>
                <a:gridCol w="1193734"/>
                <a:gridCol w="1193734"/>
                <a:gridCol w="1193734"/>
                <a:gridCol w="1193734"/>
              </a:tblGrid>
              <a:tr h="7334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2.8904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-0.72157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-0.2491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75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12" id="12"/>
          <p:cNvSpPr/>
          <p:nvPr/>
        </p:nvSpPr>
        <p:spPr>
          <a:xfrm flipH="false" flipV="false" rot="0">
            <a:off x="4987180" y="6213076"/>
            <a:ext cx="663505" cy="576202"/>
          </a:xfrm>
          <a:custGeom>
            <a:avLst/>
            <a:gdLst/>
            <a:ahLst/>
            <a:cxnLst/>
            <a:rect r="r" b="b" t="t" l="l"/>
            <a:pathLst>
              <a:path h="576202" w="663505">
                <a:moveTo>
                  <a:pt x="0" y="0"/>
                </a:moveTo>
                <a:lnTo>
                  <a:pt x="663505" y="0"/>
                </a:lnTo>
                <a:lnTo>
                  <a:pt x="663505" y="576202"/>
                </a:lnTo>
                <a:lnTo>
                  <a:pt x="0" y="5762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052763" y="5248347"/>
            <a:ext cx="521066" cy="521066"/>
          </a:xfrm>
          <a:custGeom>
            <a:avLst/>
            <a:gdLst/>
            <a:ahLst/>
            <a:cxnLst/>
            <a:rect r="r" b="b" t="t" l="l"/>
            <a:pathLst>
              <a:path h="521066" w="521066">
                <a:moveTo>
                  <a:pt x="0" y="0"/>
                </a:moveTo>
                <a:lnTo>
                  <a:pt x="521066" y="0"/>
                </a:lnTo>
                <a:lnTo>
                  <a:pt x="521066" y="521066"/>
                </a:lnTo>
                <a:lnTo>
                  <a:pt x="0" y="5210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987180" y="4173065"/>
            <a:ext cx="652232" cy="652232"/>
          </a:xfrm>
          <a:custGeom>
            <a:avLst/>
            <a:gdLst/>
            <a:ahLst/>
            <a:cxnLst/>
            <a:rect r="r" b="b" t="t" l="l"/>
            <a:pathLst>
              <a:path h="652232" w="652232">
                <a:moveTo>
                  <a:pt x="0" y="0"/>
                </a:moveTo>
                <a:lnTo>
                  <a:pt x="652232" y="0"/>
                </a:lnTo>
                <a:lnTo>
                  <a:pt x="652232" y="652233"/>
                </a:lnTo>
                <a:lnTo>
                  <a:pt x="0" y="6522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>
            <a:off x="13338088" y="7975510"/>
            <a:ext cx="2029248" cy="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 flipV="true">
            <a:off x="6439374" y="5472962"/>
            <a:ext cx="2818982" cy="0"/>
          </a:xfrm>
          <a:prstGeom prst="line">
            <a:avLst/>
          </a:prstGeom>
          <a:ln cap="flat" w="38100">
            <a:solidFill>
              <a:srgbClr val="8C756A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9258356" y="4071562"/>
            <a:ext cx="2610917" cy="2802800"/>
          </a:xfrm>
          <a:custGeom>
            <a:avLst/>
            <a:gdLst/>
            <a:ahLst/>
            <a:cxnLst/>
            <a:rect r="r" b="b" t="t" l="l"/>
            <a:pathLst>
              <a:path h="2802800" w="2610917">
                <a:moveTo>
                  <a:pt x="0" y="0"/>
                </a:moveTo>
                <a:lnTo>
                  <a:pt x="2610917" y="0"/>
                </a:lnTo>
                <a:lnTo>
                  <a:pt x="2610917" y="2802801"/>
                </a:lnTo>
                <a:lnTo>
                  <a:pt x="0" y="28028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60845" t="-16878" r="-18218" b="-16676"/>
            </a:stretch>
          </a:blipFill>
          <a:ln w="38100" cap="sq">
            <a:solidFill>
              <a:srgbClr val="CFC8BE"/>
            </a:solidFill>
            <a:prstDash val="solid"/>
            <a:miter/>
          </a:ln>
        </p:spPr>
      </p:sp>
      <p:sp>
        <p:nvSpPr>
          <p:cNvPr name="TextBox 18" id="18"/>
          <p:cNvSpPr txBox="true"/>
          <p:nvPr/>
        </p:nvSpPr>
        <p:spPr>
          <a:xfrm rot="0">
            <a:off x="9393657" y="4081087"/>
            <a:ext cx="2340314" cy="23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8"/>
              </a:lnSpc>
            </a:pPr>
            <a:r>
              <a:rPr lang="en-US" sz="16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HDBSCAN clustering</a:t>
            </a:r>
          </a:p>
        </p:txBody>
      </p:sp>
      <p:sp>
        <p:nvSpPr>
          <p:cNvPr name="AutoShape 19" id="19"/>
          <p:cNvSpPr/>
          <p:nvPr/>
        </p:nvSpPr>
        <p:spPr>
          <a:xfrm>
            <a:off x="11945473" y="5500941"/>
            <a:ext cx="1392615" cy="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13338088" y="3609772"/>
            <a:ext cx="0" cy="185296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V="true">
            <a:off x="13338088" y="5542531"/>
            <a:ext cx="0" cy="2455038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3338088" y="3609772"/>
            <a:ext cx="2029248" cy="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>
            <a:off x="13338088" y="5063849"/>
            <a:ext cx="2029248" cy="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>
            <a:off x="13371175" y="6519680"/>
            <a:ext cx="2029248" cy="0"/>
          </a:xfrm>
          <a:prstGeom prst="line">
            <a:avLst/>
          </a:prstGeom>
          <a:ln cap="flat" w="47625">
            <a:solidFill>
              <a:srgbClr val="0664E2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5" id="25"/>
          <p:cNvGrpSpPr/>
          <p:nvPr/>
        </p:nvGrpSpPr>
        <p:grpSpPr>
          <a:xfrm rot="0">
            <a:off x="15685038" y="3079460"/>
            <a:ext cx="1104740" cy="110474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FC8BE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8C756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cluster 1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5685038" y="4489421"/>
            <a:ext cx="1104740" cy="1104740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FC8BE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8C756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cluster 2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5685038" y="5902974"/>
            <a:ext cx="1104740" cy="1104740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FC8BE"/>
              </a:soli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8C756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cluster 3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5685038" y="7316526"/>
            <a:ext cx="1104740" cy="1104740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FC8BE"/>
              </a:soli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8C756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cluster 1</a:t>
              </a: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2540938" y="347812"/>
            <a:ext cx="13847584" cy="54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b="true" sz="38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PRÉTRAITEMENT DES DONNÉES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25423" y="1299513"/>
            <a:ext cx="6195497" cy="45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3099" b="true">
                <a:solidFill>
                  <a:srgbClr val="8C756A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CLUSTERING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635593" y="2565028"/>
            <a:ext cx="2340314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Vecteur latent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635593" y="5085951"/>
            <a:ext cx="2340314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Nombre de commentaires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635593" y="6222601"/>
            <a:ext cx="2340314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Nombre de likes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635593" y="7264002"/>
            <a:ext cx="2340314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...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235473" y="8933053"/>
            <a:ext cx="3466651" cy="32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9"/>
              </a:lnSpc>
            </a:pPr>
            <a:r>
              <a:rPr lang="en-US" b="true" sz="2300">
                <a:solidFill>
                  <a:srgbClr val="0664E2"/>
                </a:solidFill>
                <a:latin typeface="Cormorant SC Bold"/>
                <a:ea typeface="Cormorant SC Bold"/>
                <a:cs typeface="Cormorant SC Bold"/>
                <a:sym typeface="Cormorant SC Bold"/>
              </a:rPr>
              <a:t>DONNÉES PR-RETRAITÉE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787993" y="4452414"/>
            <a:ext cx="2340314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5"/>
              </a:lnSpc>
            </a:pPr>
            <a:r>
              <a:rPr lang="en-US" sz="2500" b="true">
                <a:solidFill>
                  <a:srgbClr val="8C75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Sentiment</a:t>
            </a:r>
          </a:p>
        </p:txBody>
      </p:sp>
      <p:sp>
        <p:nvSpPr>
          <p:cNvPr name="Freeform 45" id="45"/>
          <p:cNvSpPr/>
          <p:nvPr/>
        </p:nvSpPr>
        <p:spPr>
          <a:xfrm flipH="false" flipV="false" rot="0">
            <a:off x="499427" y="384865"/>
            <a:ext cx="1058545" cy="807141"/>
          </a:xfrm>
          <a:custGeom>
            <a:avLst/>
            <a:gdLst/>
            <a:ahLst/>
            <a:cxnLst/>
            <a:rect r="r" b="b" t="t" l="l"/>
            <a:pathLst>
              <a:path h="807141" w="1058545">
                <a:moveTo>
                  <a:pt x="0" y="0"/>
                </a:moveTo>
                <a:lnTo>
                  <a:pt x="1058546" y="0"/>
                </a:lnTo>
                <a:lnTo>
                  <a:pt x="1058546" y="807141"/>
                </a:lnTo>
                <a:lnTo>
                  <a:pt x="0" y="8071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DAGoTE3rJeQ</dc:identifier>
  <dcterms:modified xsi:type="dcterms:W3CDTF">2011-08-01T06:04:30Z</dcterms:modified>
  <cp:revision>1</cp:revision>
  <dc:title>Cream Minimalist Fashion Presentation</dc:title>
</cp:coreProperties>
</file>

<file path=docProps/thumbnail.jpeg>
</file>